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418" r:id="rId5"/>
    <p:sldId id="331" r:id="rId6"/>
    <p:sldId id="261" r:id="rId7"/>
    <p:sldId id="426" r:id="rId8"/>
    <p:sldId id="417" r:id="rId9"/>
    <p:sldId id="293" r:id="rId10"/>
    <p:sldId id="315" r:id="rId11"/>
    <p:sldId id="300" r:id="rId12"/>
    <p:sldId id="325" r:id="rId13"/>
    <p:sldId id="419" r:id="rId14"/>
    <p:sldId id="420" r:id="rId15"/>
    <p:sldId id="326" r:id="rId16"/>
    <p:sldId id="298" r:id="rId17"/>
    <p:sldId id="304" r:id="rId18"/>
    <p:sldId id="327" r:id="rId19"/>
    <p:sldId id="321" r:id="rId20"/>
    <p:sldId id="301" r:id="rId21"/>
    <p:sldId id="312" r:id="rId22"/>
    <p:sldId id="421" r:id="rId23"/>
    <p:sldId id="294" r:id="rId24"/>
    <p:sldId id="317" r:id="rId25"/>
    <p:sldId id="427" r:id="rId26"/>
    <p:sldId id="308" r:id="rId27"/>
    <p:sldId id="422" r:id="rId28"/>
    <p:sldId id="428" r:id="rId29"/>
    <p:sldId id="322" r:id="rId30"/>
    <p:sldId id="329" r:id="rId31"/>
    <p:sldId id="430" r:id="rId32"/>
    <p:sldId id="431" r:id="rId33"/>
    <p:sldId id="260" r:id="rId34"/>
    <p:sldId id="282" r:id="rId35"/>
    <p:sldId id="281" r:id="rId36"/>
    <p:sldId id="284" r:id="rId37"/>
    <p:sldId id="285" r:id="rId3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DengXian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56"/>
    <p:restoredTop sz="86125"/>
  </p:normalViewPr>
  <p:slideViewPr>
    <p:cSldViewPr snapToGrid="0" snapToObjects="1">
      <p:cViewPr varScale="1">
        <p:scale>
          <a:sx n="98" d="100"/>
          <a:sy n="98" d="100"/>
        </p:scale>
        <p:origin x="-147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1415596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DengXian"/>
      </a:defRPr>
    </a:lvl1pPr>
    <a:lvl2pPr indent="228600" latinLnBrk="0">
      <a:defRPr sz="1200">
        <a:latin typeface="+mn-lt"/>
        <a:ea typeface="+mn-ea"/>
        <a:cs typeface="+mn-cs"/>
        <a:sym typeface="DengXian"/>
      </a:defRPr>
    </a:lvl2pPr>
    <a:lvl3pPr indent="457200" latinLnBrk="0">
      <a:defRPr sz="1200">
        <a:latin typeface="+mn-lt"/>
        <a:ea typeface="+mn-ea"/>
        <a:cs typeface="+mn-cs"/>
        <a:sym typeface="DengXian"/>
      </a:defRPr>
    </a:lvl3pPr>
    <a:lvl4pPr indent="685800" latinLnBrk="0">
      <a:defRPr sz="1200">
        <a:latin typeface="+mn-lt"/>
        <a:ea typeface="+mn-ea"/>
        <a:cs typeface="+mn-cs"/>
        <a:sym typeface="DengXian"/>
      </a:defRPr>
    </a:lvl4pPr>
    <a:lvl5pPr indent="914400" latinLnBrk="0">
      <a:defRPr sz="1200">
        <a:latin typeface="+mn-lt"/>
        <a:ea typeface="+mn-ea"/>
        <a:cs typeface="+mn-cs"/>
        <a:sym typeface="DengXian"/>
      </a:defRPr>
    </a:lvl5pPr>
    <a:lvl6pPr indent="1143000" latinLnBrk="0">
      <a:defRPr sz="1200">
        <a:latin typeface="+mn-lt"/>
        <a:ea typeface="+mn-ea"/>
        <a:cs typeface="+mn-cs"/>
        <a:sym typeface="DengXian"/>
      </a:defRPr>
    </a:lvl6pPr>
    <a:lvl7pPr indent="1371600" latinLnBrk="0">
      <a:defRPr sz="1200">
        <a:latin typeface="+mn-lt"/>
        <a:ea typeface="+mn-ea"/>
        <a:cs typeface="+mn-cs"/>
        <a:sym typeface="DengXian"/>
      </a:defRPr>
    </a:lvl7pPr>
    <a:lvl8pPr indent="1600200" latinLnBrk="0">
      <a:defRPr sz="1200">
        <a:latin typeface="+mn-lt"/>
        <a:ea typeface="+mn-ea"/>
        <a:cs typeface="+mn-cs"/>
        <a:sym typeface="DengXian"/>
      </a:defRPr>
    </a:lvl8pPr>
    <a:lvl9pPr indent="1828800" latinLnBrk="0">
      <a:defRPr sz="1200">
        <a:latin typeface="+mn-lt"/>
        <a:ea typeface="+mn-ea"/>
        <a:cs typeface="+mn-cs"/>
        <a:sym typeface="DengXi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5585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1685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4360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370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4244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2866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5145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4176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2415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424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8716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7073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5529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7481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8325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9196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2606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6951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974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654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9399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DengXian Light"/>
          <a:ea typeface="DengXian Light"/>
          <a:cs typeface="DengXian Light"/>
          <a:sym typeface="DengXian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DengXian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DengXi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345" y="0"/>
            <a:ext cx="12180969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文本框 7"/>
          <p:cNvSpPr txBox="1"/>
          <p:nvPr/>
        </p:nvSpPr>
        <p:spPr>
          <a:xfrm>
            <a:off x="3659372" y="2995929"/>
            <a:ext cx="5564917" cy="754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4300" b="1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/>
            <a:r>
              <a:rPr dirty="0"/>
              <a:t>P3晋升述职答辩</a:t>
            </a:r>
          </a:p>
        </p:txBody>
      </p:sp>
      <p:pic>
        <p:nvPicPr>
          <p:cNvPr id="96" name="图片 9" descr="图片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76948" y="1675639"/>
            <a:ext cx="2116183" cy="650679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文本框 12"/>
          <p:cNvSpPr txBox="1"/>
          <p:nvPr/>
        </p:nvSpPr>
        <p:spPr>
          <a:xfrm>
            <a:off x="4433494" y="4812495"/>
            <a:ext cx="456951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研发部</a:t>
            </a:r>
            <a:r>
              <a:rPr lang="en-US" altLang="zh-CN" dirty="0"/>
              <a:t>-</a:t>
            </a:r>
            <a:r>
              <a:rPr lang="zh-CN" altLang="en-US" dirty="0"/>
              <a:t>大商家组</a:t>
            </a:r>
            <a:r>
              <a:rPr lang="en-US" altLang="zh-CN" dirty="0"/>
              <a:t>-CRM&amp;</a:t>
            </a:r>
            <a:r>
              <a:rPr lang="zh-CN" altLang="en-US" dirty="0"/>
              <a:t>服务商组</a:t>
            </a:r>
            <a:r>
              <a:rPr dirty="0"/>
              <a:t>-</a:t>
            </a:r>
            <a:r>
              <a:rPr lang="zh-CN" altLang="en-US"/>
              <a:t>汪栋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文本框 5"/>
          <p:cNvSpPr txBox="1"/>
          <p:nvPr/>
        </p:nvSpPr>
        <p:spPr>
          <a:xfrm>
            <a:off x="277817" y="242921"/>
            <a:ext cx="142282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2.3</a:t>
            </a:r>
            <a:r>
              <a:rPr lang="zh-CN" altLang="en-US" dirty="0"/>
              <a:t> </a:t>
            </a:r>
            <a:r>
              <a:rPr lang="zh-CN" altLang="en-US" kern="1200" dirty="0"/>
              <a:t>群控</a:t>
            </a:r>
            <a:endParaRPr lang="zh-CN" altLang="en-US" dirty="0"/>
          </a:p>
        </p:txBody>
      </p:sp>
      <p:sp>
        <p:nvSpPr>
          <p:cNvPr id="2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Oval 117"/>
          <p:cNvSpPr/>
          <p:nvPr/>
        </p:nvSpPr>
        <p:spPr>
          <a:xfrm>
            <a:off x="789378" y="1047102"/>
            <a:ext cx="522023" cy="522021"/>
          </a:xfrm>
          <a:prstGeom prst="ellipse">
            <a:avLst/>
          </a:prstGeom>
          <a:solidFill>
            <a:srgbClr val="F23B4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Freeform 129"/>
          <p:cNvSpPr/>
          <p:nvPr/>
        </p:nvSpPr>
        <p:spPr>
          <a:xfrm>
            <a:off x="872810" y="1197595"/>
            <a:ext cx="361689" cy="18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9421"/>
                </a:moveTo>
                <a:cubicBezTo>
                  <a:pt x="18400" y="9421"/>
                  <a:pt x="18100" y="9651"/>
                  <a:pt x="17800" y="9881"/>
                </a:cubicBezTo>
                <a:cubicBezTo>
                  <a:pt x="17500" y="4366"/>
                  <a:pt x="15400" y="0"/>
                  <a:pt x="12900" y="0"/>
                </a:cubicBezTo>
                <a:cubicBezTo>
                  <a:pt x="12200" y="0"/>
                  <a:pt x="11600" y="230"/>
                  <a:pt x="11100" y="689"/>
                </a:cubicBezTo>
                <a:cubicBezTo>
                  <a:pt x="10900" y="919"/>
                  <a:pt x="10800" y="1149"/>
                  <a:pt x="10800" y="1379"/>
                </a:cubicBezTo>
                <a:cubicBezTo>
                  <a:pt x="10800" y="20911"/>
                  <a:pt x="10800" y="20911"/>
                  <a:pt x="10800" y="20911"/>
                </a:cubicBezTo>
                <a:cubicBezTo>
                  <a:pt x="10800" y="21370"/>
                  <a:pt x="11000" y="21600"/>
                  <a:pt x="11100" y="21600"/>
                </a:cubicBezTo>
                <a:cubicBezTo>
                  <a:pt x="11100" y="21600"/>
                  <a:pt x="18800" y="21600"/>
                  <a:pt x="18800" y="21600"/>
                </a:cubicBezTo>
                <a:cubicBezTo>
                  <a:pt x="20400" y="21600"/>
                  <a:pt x="21600" y="18843"/>
                  <a:pt x="21600" y="15626"/>
                </a:cubicBezTo>
                <a:cubicBezTo>
                  <a:pt x="21600" y="12179"/>
                  <a:pt x="20400" y="9421"/>
                  <a:pt x="18800" y="9421"/>
                </a:cubicBezTo>
                <a:close/>
                <a:moveTo>
                  <a:pt x="8500" y="21600"/>
                </a:moveTo>
                <a:cubicBezTo>
                  <a:pt x="9100" y="21600"/>
                  <a:pt x="9100" y="21600"/>
                  <a:pt x="9100" y="21600"/>
                </a:cubicBezTo>
                <a:cubicBezTo>
                  <a:pt x="9500" y="10800"/>
                  <a:pt x="9500" y="10800"/>
                  <a:pt x="9500" y="10800"/>
                </a:cubicBezTo>
                <a:cubicBezTo>
                  <a:pt x="9100" y="0"/>
                  <a:pt x="9100" y="0"/>
                  <a:pt x="9100" y="0"/>
                </a:cubicBezTo>
                <a:cubicBezTo>
                  <a:pt x="8500" y="0"/>
                  <a:pt x="8500" y="0"/>
                  <a:pt x="8500" y="0"/>
                </a:cubicBezTo>
                <a:cubicBezTo>
                  <a:pt x="8100" y="10800"/>
                  <a:pt x="8100" y="10800"/>
                  <a:pt x="8100" y="10800"/>
                </a:cubicBezTo>
                <a:lnTo>
                  <a:pt x="8500" y="21600"/>
                </a:lnTo>
                <a:close/>
                <a:moveTo>
                  <a:pt x="6400" y="21600"/>
                </a:moveTo>
                <a:cubicBezTo>
                  <a:pt x="5800" y="21600"/>
                  <a:pt x="5800" y="21600"/>
                  <a:pt x="5800" y="21600"/>
                </a:cubicBezTo>
                <a:cubicBezTo>
                  <a:pt x="5400" y="13787"/>
                  <a:pt x="5400" y="13787"/>
                  <a:pt x="5400" y="13787"/>
                </a:cubicBezTo>
                <a:cubicBezTo>
                  <a:pt x="5800" y="6204"/>
                  <a:pt x="5800" y="6204"/>
                  <a:pt x="5800" y="6204"/>
                </a:cubicBezTo>
                <a:cubicBezTo>
                  <a:pt x="6400" y="6204"/>
                  <a:pt x="6400" y="6204"/>
                  <a:pt x="6400" y="6204"/>
                </a:cubicBezTo>
                <a:cubicBezTo>
                  <a:pt x="6800" y="14017"/>
                  <a:pt x="6800" y="14017"/>
                  <a:pt x="6800" y="14017"/>
                </a:cubicBezTo>
                <a:lnTo>
                  <a:pt x="6400" y="21600"/>
                </a:lnTo>
                <a:close/>
                <a:moveTo>
                  <a:pt x="3100" y="21600"/>
                </a:moveTo>
                <a:cubicBezTo>
                  <a:pt x="3700" y="21600"/>
                  <a:pt x="3700" y="21600"/>
                  <a:pt x="3700" y="21600"/>
                </a:cubicBezTo>
                <a:cubicBezTo>
                  <a:pt x="4100" y="15396"/>
                  <a:pt x="4100" y="15396"/>
                  <a:pt x="4100" y="15396"/>
                </a:cubicBezTo>
                <a:cubicBezTo>
                  <a:pt x="3700" y="9191"/>
                  <a:pt x="3700" y="9191"/>
                  <a:pt x="3700" y="9191"/>
                </a:cubicBezTo>
                <a:cubicBezTo>
                  <a:pt x="3100" y="9191"/>
                  <a:pt x="3100" y="9191"/>
                  <a:pt x="3100" y="9191"/>
                </a:cubicBezTo>
                <a:cubicBezTo>
                  <a:pt x="2700" y="15396"/>
                  <a:pt x="2700" y="15396"/>
                  <a:pt x="2700" y="15396"/>
                </a:cubicBezTo>
                <a:lnTo>
                  <a:pt x="3100" y="21600"/>
                </a:lnTo>
                <a:close/>
                <a:moveTo>
                  <a:pt x="400" y="18613"/>
                </a:moveTo>
                <a:cubicBezTo>
                  <a:pt x="1000" y="18613"/>
                  <a:pt x="1000" y="18613"/>
                  <a:pt x="1000" y="18613"/>
                </a:cubicBezTo>
                <a:cubicBezTo>
                  <a:pt x="1400" y="15396"/>
                  <a:pt x="1400" y="15396"/>
                  <a:pt x="1400" y="15396"/>
                </a:cubicBezTo>
                <a:cubicBezTo>
                  <a:pt x="1000" y="12409"/>
                  <a:pt x="1000" y="12409"/>
                  <a:pt x="1000" y="12409"/>
                </a:cubicBezTo>
                <a:cubicBezTo>
                  <a:pt x="400" y="12409"/>
                  <a:pt x="400" y="12409"/>
                  <a:pt x="400" y="12409"/>
                </a:cubicBezTo>
                <a:cubicBezTo>
                  <a:pt x="0" y="15396"/>
                  <a:pt x="0" y="15396"/>
                  <a:pt x="0" y="15396"/>
                </a:cubicBezTo>
                <a:lnTo>
                  <a:pt x="400" y="186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Text Placeholder 33"/>
          <p:cNvSpPr txBox="1"/>
          <p:nvPr/>
        </p:nvSpPr>
        <p:spPr>
          <a:xfrm>
            <a:off x="1469526" y="1143619"/>
            <a:ext cx="4421475" cy="306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685800">
              <a:lnSpc>
                <a:spcPct val="130000"/>
              </a:lnSpc>
              <a:defRPr sz="17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群控的工作模式是怎样的</a:t>
            </a:r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xmlns="" id="{1E71E254-4AB2-1249-8F76-91A6AE709FB6}"/>
              </a:ext>
            </a:extLst>
          </p:cNvPr>
          <p:cNvSpPr txBox="1"/>
          <p:nvPr/>
        </p:nvSpPr>
        <p:spPr>
          <a:xfrm>
            <a:off x="8686490" y="2357793"/>
            <a:ext cx="3051771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任务逐级下发到电销，由电销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点对点</a:t>
            </a:r>
            <a:r>
              <a:rPr kumimoji="1"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的逐个触达门店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Text Placeholder 33">
            <a:extLst>
              <a:ext uri="{FF2B5EF4-FFF2-40B4-BE49-F238E27FC236}">
                <a16:creationId xmlns:a16="http://schemas.microsoft.com/office/drawing/2014/main" xmlns="" id="{72CA8F88-5297-B343-875E-729002F78AA4}"/>
              </a:ext>
            </a:extLst>
          </p:cNvPr>
          <p:cNvSpPr txBox="1"/>
          <p:nvPr/>
        </p:nvSpPr>
        <p:spPr>
          <a:xfrm>
            <a:off x="8686489" y="4761903"/>
            <a:ext cx="3051771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运营、主管、电销能通过涂色平台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直接</a:t>
            </a:r>
            <a:r>
              <a:rPr kumimoji="1"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6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一对多</a:t>
            </a:r>
            <a:r>
              <a:rPr kumimoji="1"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的触达门店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9779BEB-D07B-B647-934F-222566E0F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99" y="1601056"/>
            <a:ext cx="7040172" cy="500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8973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文本框 5"/>
          <p:cNvSpPr txBox="1"/>
          <p:nvPr/>
        </p:nvSpPr>
        <p:spPr>
          <a:xfrm>
            <a:off x="277817" y="242921"/>
            <a:ext cx="142282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2.3</a:t>
            </a:r>
            <a:r>
              <a:rPr lang="zh-CN" altLang="en-US" dirty="0"/>
              <a:t> </a:t>
            </a:r>
            <a:r>
              <a:rPr lang="zh-CN" altLang="en-US" kern="1200" dirty="0"/>
              <a:t>群控</a:t>
            </a:r>
            <a:endParaRPr lang="zh-CN" altLang="en-US" dirty="0"/>
          </a:p>
        </p:txBody>
      </p:sp>
      <p:sp>
        <p:nvSpPr>
          <p:cNvPr id="2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Oval 117"/>
          <p:cNvSpPr/>
          <p:nvPr/>
        </p:nvSpPr>
        <p:spPr>
          <a:xfrm>
            <a:off x="789378" y="1047102"/>
            <a:ext cx="522023" cy="522021"/>
          </a:xfrm>
          <a:prstGeom prst="ellipse">
            <a:avLst/>
          </a:prstGeom>
          <a:solidFill>
            <a:srgbClr val="F23B4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Freeform 129"/>
          <p:cNvSpPr/>
          <p:nvPr/>
        </p:nvSpPr>
        <p:spPr>
          <a:xfrm>
            <a:off x="872810" y="1197595"/>
            <a:ext cx="361689" cy="18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9421"/>
                </a:moveTo>
                <a:cubicBezTo>
                  <a:pt x="18400" y="9421"/>
                  <a:pt x="18100" y="9651"/>
                  <a:pt x="17800" y="9881"/>
                </a:cubicBezTo>
                <a:cubicBezTo>
                  <a:pt x="17500" y="4366"/>
                  <a:pt x="15400" y="0"/>
                  <a:pt x="12900" y="0"/>
                </a:cubicBezTo>
                <a:cubicBezTo>
                  <a:pt x="12200" y="0"/>
                  <a:pt x="11600" y="230"/>
                  <a:pt x="11100" y="689"/>
                </a:cubicBezTo>
                <a:cubicBezTo>
                  <a:pt x="10900" y="919"/>
                  <a:pt x="10800" y="1149"/>
                  <a:pt x="10800" y="1379"/>
                </a:cubicBezTo>
                <a:cubicBezTo>
                  <a:pt x="10800" y="20911"/>
                  <a:pt x="10800" y="20911"/>
                  <a:pt x="10800" y="20911"/>
                </a:cubicBezTo>
                <a:cubicBezTo>
                  <a:pt x="10800" y="21370"/>
                  <a:pt x="11000" y="21600"/>
                  <a:pt x="11100" y="21600"/>
                </a:cubicBezTo>
                <a:cubicBezTo>
                  <a:pt x="11100" y="21600"/>
                  <a:pt x="18800" y="21600"/>
                  <a:pt x="18800" y="21600"/>
                </a:cubicBezTo>
                <a:cubicBezTo>
                  <a:pt x="20400" y="21600"/>
                  <a:pt x="21600" y="18843"/>
                  <a:pt x="21600" y="15626"/>
                </a:cubicBezTo>
                <a:cubicBezTo>
                  <a:pt x="21600" y="12179"/>
                  <a:pt x="20400" y="9421"/>
                  <a:pt x="18800" y="9421"/>
                </a:cubicBezTo>
                <a:close/>
                <a:moveTo>
                  <a:pt x="8500" y="21600"/>
                </a:moveTo>
                <a:cubicBezTo>
                  <a:pt x="9100" y="21600"/>
                  <a:pt x="9100" y="21600"/>
                  <a:pt x="9100" y="21600"/>
                </a:cubicBezTo>
                <a:cubicBezTo>
                  <a:pt x="9500" y="10800"/>
                  <a:pt x="9500" y="10800"/>
                  <a:pt x="9500" y="10800"/>
                </a:cubicBezTo>
                <a:cubicBezTo>
                  <a:pt x="9100" y="0"/>
                  <a:pt x="9100" y="0"/>
                  <a:pt x="9100" y="0"/>
                </a:cubicBezTo>
                <a:cubicBezTo>
                  <a:pt x="8500" y="0"/>
                  <a:pt x="8500" y="0"/>
                  <a:pt x="8500" y="0"/>
                </a:cubicBezTo>
                <a:cubicBezTo>
                  <a:pt x="8100" y="10800"/>
                  <a:pt x="8100" y="10800"/>
                  <a:pt x="8100" y="10800"/>
                </a:cubicBezTo>
                <a:lnTo>
                  <a:pt x="8500" y="21600"/>
                </a:lnTo>
                <a:close/>
                <a:moveTo>
                  <a:pt x="6400" y="21600"/>
                </a:moveTo>
                <a:cubicBezTo>
                  <a:pt x="5800" y="21600"/>
                  <a:pt x="5800" y="21600"/>
                  <a:pt x="5800" y="21600"/>
                </a:cubicBezTo>
                <a:cubicBezTo>
                  <a:pt x="5400" y="13787"/>
                  <a:pt x="5400" y="13787"/>
                  <a:pt x="5400" y="13787"/>
                </a:cubicBezTo>
                <a:cubicBezTo>
                  <a:pt x="5800" y="6204"/>
                  <a:pt x="5800" y="6204"/>
                  <a:pt x="5800" y="6204"/>
                </a:cubicBezTo>
                <a:cubicBezTo>
                  <a:pt x="6400" y="6204"/>
                  <a:pt x="6400" y="6204"/>
                  <a:pt x="6400" y="6204"/>
                </a:cubicBezTo>
                <a:cubicBezTo>
                  <a:pt x="6800" y="14017"/>
                  <a:pt x="6800" y="14017"/>
                  <a:pt x="6800" y="14017"/>
                </a:cubicBezTo>
                <a:lnTo>
                  <a:pt x="6400" y="21600"/>
                </a:lnTo>
                <a:close/>
                <a:moveTo>
                  <a:pt x="3100" y="21600"/>
                </a:moveTo>
                <a:cubicBezTo>
                  <a:pt x="3700" y="21600"/>
                  <a:pt x="3700" y="21600"/>
                  <a:pt x="3700" y="21600"/>
                </a:cubicBezTo>
                <a:cubicBezTo>
                  <a:pt x="4100" y="15396"/>
                  <a:pt x="4100" y="15396"/>
                  <a:pt x="4100" y="15396"/>
                </a:cubicBezTo>
                <a:cubicBezTo>
                  <a:pt x="3700" y="9191"/>
                  <a:pt x="3700" y="9191"/>
                  <a:pt x="3700" y="9191"/>
                </a:cubicBezTo>
                <a:cubicBezTo>
                  <a:pt x="3100" y="9191"/>
                  <a:pt x="3100" y="9191"/>
                  <a:pt x="3100" y="9191"/>
                </a:cubicBezTo>
                <a:cubicBezTo>
                  <a:pt x="2700" y="15396"/>
                  <a:pt x="2700" y="15396"/>
                  <a:pt x="2700" y="15396"/>
                </a:cubicBezTo>
                <a:lnTo>
                  <a:pt x="3100" y="21600"/>
                </a:lnTo>
                <a:close/>
                <a:moveTo>
                  <a:pt x="400" y="18613"/>
                </a:moveTo>
                <a:cubicBezTo>
                  <a:pt x="1000" y="18613"/>
                  <a:pt x="1000" y="18613"/>
                  <a:pt x="1000" y="18613"/>
                </a:cubicBezTo>
                <a:cubicBezTo>
                  <a:pt x="1400" y="15396"/>
                  <a:pt x="1400" y="15396"/>
                  <a:pt x="1400" y="15396"/>
                </a:cubicBezTo>
                <a:cubicBezTo>
                  <a:pt x="1000" y="12409"/>
                  <a:pt x="1000" y="12409"/>
                  <a:pt x="1000" y="12409"/>
                </a:cubicBezTo>
                <a:cubicBezTo>
                  <a:pt x="400" y="12409"/>
                  <a:pt x="400" y="12409"/>
                  <a:pt x="400" y="12409"/>
                </a:cubicBezTo>
                <a:cubicBezTo>
                  <a:pt x="0" y="15396"/>
                  <a:pt x="0" y="15396"/>
                  <a:pt x="0" y="15396"/>
                </a:cubicBezTo>
                <a:lnTo>
                  <a:pt x="400" y="186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Text Placeholder 33"/>
          <p:cNvSpPr txBox="1"/>
          <p:nvPr/>
        </p:nvSpPr>
        <p:spPr>
          <a:xfrm>
            <a:off x="1469526" y="1143619"/>
            <a:ext cx="4421475" cy="325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685800">
              <a:lnSpc>
                <a:spcPct val="130000"/>
              </a:lnSpc>
              <a:defRPr sz="17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sz="1800" kern="1200" dirty="0"/>
              <a:t>领域建模</a:t>
            </a:r>
            <a:endParaRPr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30928DC-8F70-0D4E-97FE-1D984348D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066" y="1197595"/>
            <a:ext cx="7066119" cy="540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938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文本框 5"/>
          <p:cNvSpPr txBox="1"/>
          <p:nvPr/>
        </p:nvSpPr>
        <p:spPr>
          <a:xfrm>
            <a:off x="277817" y="242921"/>
            <a:ext cx="142282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2.3</a:t>
            </a:r>
            <a:r>
              <a:rPr lang="zh-CN" altLang="en-US" dirty="0"/>
              <a:t> </a:t>
            </a:r>
            <a:r>
              <a:rPr lang="zh-CN" altLang="en-US" kern="1200" dirty="0"/>
              <a:t>群控</a:t>
            </a:r>
            <a:endParaRPr lang="zh-CN" altLang="en-US" dirty="0"/>
          </a:p>
        </p:txBody>
      </p:sp>
      <p:sp>
        <p:nvSpPr>
          <p:cNvPr id="2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Oval 117"/>
          <p:cNvSpPr/>
          <p:nvPr/>
        </p:nvSpPr>
        <p:spPr>
          <a:xfrm>
            <a:off x="789378" y="1047102"/>
            <a:ext cx="522023" cy="522021"/>
          </a:xfrm>
          <a:prstGeom prst="ellipse">
            <a:avLst/>
          </a:prstGeom>
          <a:solidFill>
            <a:srgbClr val="F23B4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Freeform 129"/>
          <p:cNvSpPr/>
          <p:nvPr/>
        </p:nvSpPr>
        <p:spPr>
          <a:xfrm>
            <a:off x="872810" y="1197595"/>
            <a:ext cx="361689" cy="18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9421"/>
                </a:moveTo>
                <a:cubicBezTo>
                  <a:pt x="18400" y="9421"/>
                  <a:pt x="18100" y="9651"/>
                  <a:pt x="17800" y="9881"/>
                </a:cubicBezTo>
                <a:cubicBezTo>
                  <a:pt x="17500" y="4366"/>
                  <a:pt x="15400" y="0"/>
                  <a:pt x="12900" y="0"/>
                </a:cubicBezTo>
                <a:cubicBezTo>
                  <a:pt x="12200" y="0"/>
                  <a:pt x="11600" y="230"/>
                  <a:pt x="11100" y="689"/>
                </a:cubicBezTo>
                <a:cubicBezTo>
                  <a:pt x="10900" y="919"/>
                  <a:pt x="10800" y="1149"/>
                  <a:pt x="10800" y="1379"/>
                </a:cubicBezTo>
                <a:cubicBezTo>
                  <a:pt x="10800" y="20911"/>
                  <a:pt x="10800" y="20911"/>
                  <a:pt x="10800" y="20911"/>
                </a:cubicBezTo>
                <a:cubicBezTo>
                  <a:pt x="10800" y="21370"/>
                  <a:pt x="11000" y="21600"/>
                  <a:pt x="11100" y="21600"/>
                </a:cubicBezTo>
                <a:cubicBezTo>
                  <a:pt x="11100" y="21600"/>
                  <a:pt x="18800" y="21600"/>
                  <a:pt x="18800" y="21600"/>
                </a:cubicBezTo>
                <a:cubicBezTo>
                  <a:pt x="20400" y="21600"/>
                  <a:pt x="21600" y="18843"/>
                  <a:pt x="21600" y="15626"/>
                </a:cubicBezTo>
                <a:cubicBezTo>
                  <a:pt x="21600" y="12179"/>
                  <a:pt x="20400" y="9421"/>
                  <a:pt x="18800" y="9421"/>
                </a:cubicBezTo>
                <a:close/>
                <a:moveTo>
                  <a:pt x="8500" y="21600"/>
                </a:moveTo>
                <a:cubicBezTo>
                  <a:pt x="9100" y="21600"/>
                  <a:pt x="9100" y="21600"/>
                  <a:pt x="9100" y="21600"/>
                </a:cubicBezTo>
                <a:cubicBezTo>
                  <a:pt x="9500" y="10800"/>
                  <a:pt x="9500" y="10800"/>
                  <a:pt x="9500" y="10800"/>
                </a:cubicBezTo>
                <a:cubicBezTo>
                  <a:pt x="9100" y="0"/>
                  <a:pt x="9100" y="0"/>
                  <a:pt x="9100" y="0"/>
                </a:cubicBezTo>
                <a:cubicBezTo>
                  <a:pt x="8500" y="0"/>
                  <a:pt x="8500" y="0"/>
                  <a:pt x="8500" y="0"/>
                </a:cubicBezTo>
                <a:cubicBezTo>
                  <a:pt x="8100" y="10800"/>
                  <a:pt x="8100" y="10800"/>
                  <a:pt x="8100" y="10800"/>
                </a:cubicBezTo>
                <a:lnTo>
                  <a:pt x="8500" y="21600"/>
                </a:lnTo>
                <a:close/>
                <a:moveTo>
                  <a:pt x="6400" y="21600"/>
                </a:moveTo>
                <a:cubicBezTo>
                  <a:pt x="5800" y="21600"/>
                  <a:pt x="5800" y="21600"/>
                  <a:pt x="5800" y="21600"/>
                </a:cubicBezTo>
                <a:cubicBezTo>
                  <a:pt x="5400" y="13787"/>
                  <a:pt x="5400" y="13787"/>
                  <a:pt x="5400" y="13787"/>
                </a:cubicBezTo>
                <a:cubicBezTo>
                  <a:pt x="5800" y="6204"/>
                  <a:pt x="5800" y="6204"/>
                  <a:pt x="5800" y="6204"/>
                </a:cubicBezTo>
                <a:cubicBezTo>
                  <a:pt x="6400" y="6204"/>
                  <a:pt x="6400" y="6204"/>
                  <a:pt x="6400" y="6204"/>
                </a:cubicBezTo>
                <a:cubicBezTo>
                  <a:pt x="6800" y="14017"/>
                  <a:pt x="6800" y="14017"/>
                  <a:pt x="6800" y="14017"/>
                </a:cubicBezTo>
                <a:lnTo>
                  <a:pt x="6400" y="21600"/>
                </a:lnTo>
                <a:close/>
                <a:moveTo>
                  <a:pt x="3100" y="21600"/>
                </a:moveTo>
                <a:cubicBezTo>
                  <a:pt x="3700" y="21600"/>
                  <a:pt x="3700" y="21600"/>
                  <a:pt x="3700" y="21600"/>
                </a:cubicBezTo>
                <a:cubicBezTo>
                  <a:pt x="4100" y="15396"/>
                  <a:pt x="4100" y="15396"/>
                  <a:pt x="4100" y="15396"/>
                </a:cubicBezTo>
                <a:cubicBezTo>
                  <a:pt x="3700" y="9191"/>
                  <a:pt x="3700" y="9191"/>
                  <a:pt x="3700" y="9191"/>
                </a:cubicBezTo>
                <a:cubicBezTo>
                  <a:pt x="3100" y="9191"/>
                  <a:pt x="3100" y="9191"/>
                  <a:pt x="3100" y="9191"/>
                </a:cubicBezTo>
                <a:cubicBezTo>
                  <a:pt x="2700" y="15396"/>
                  <a:pt x="2700" y="15396"/>
                  <a:pt x="2700" y="15396"/>
                </a:cubicBezTo>
                <a:lnTo>
                  <a:pt x="3100" y="21600"/>
                </a:lnTo>
                <a:close/>
                <a:moveTo>
                  <a:pt x="400" y="18613"/>
                </a:moveTo>
                <a:cubicBezTo>
                  <a:pt x="1000" y="18613"/>
                  <a:pt x="1000" y="18613"/>
                  <a:pt x="1000" y="18613"/>
                </a:cubicBezTo>
                <a:cubicBezTo>
                  <a:pt x="1400" y="15396"/>
                  <a:pt x="1400" y="15396"/>
                  <a:pt x="1400" y="15396"/>
                </a:cubicBezTo>
                <a:cubicBezTo>
                  <a:pt x="1000" y="12409"/>
                  <a:pt x="1000" y="12409"/>
                  <a:pt x="1000" y="12409"/>
                </a:cubicBezTo>
                <a:cubicBezTo>
                  <a:pt x="400" y="12409"/>
                  <a:pt x="400" y="12409"/>
                  <a:pt x="400" y="12409"/>
                </a:cubicBezTo>
                <a:cubicBezTo>
                  <a:pt x="0" y="15396"/>
                  <a:pt x="0" y="15396"/>
                  <a:pt x="0" y="15396"/>
                </a:cubicBezTo>
                <a:lnTo>
                  <a:pt x="400" y="186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Text Placeholder 33"/>
          <p:cNvSpPr txBox="1"/>
          <p:nvPr/>
        </p:nvSpPr>
        <p:spPr>
          <a:xfrm>
            <a:off x="1469526" y="1143619"/>
            <a:ext cx="4421475" cy="325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685800">
              <a:lnSpc>
                <a:spcPct val="130000"/>
              </a:lnSpc>
              <a:defRPr sz="17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sz="1800" kern="1200" dirty="0"/>
              <a:t>领域模型</a:t>
            </a:r>
            <a:endParaRPr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29A2FD9F-F4A5-074E-90A0-21F4E494E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797" y="1047102"/>
            <a:ext cx="8613316" cy="557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15291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文本框 5"/>
          <p:cNvSpPr txBox="1"/>
          <p:nvPr/>
        </p:nvSpPr>
        <p:spPr>
          <a:xfrm>
            <a:off x="277817" y="242921"/>
            <a:ext cx="142282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2.3</a:t>
            </a:r>
            <a:r>
              <a:rPr lang="zh-CN" altLang="en-US" dirty="0"/>
              <a:t> </a:t>
            </a:r>
            <a:r>
              <a:rPr lang="zh-CN" altLang="en-US" kern="1200" dirty="0"/>
              <a:t>群控</a:t>
            </a:r>
            <a:endParaRPr lang="zh-CN" altLang="en-US" dirty="0"/>
          </a:p>
        </p:txBody>
      </p:sp>
      <p:sp>
        <p:nvSpPr>
          <p:cNvPr id="2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Oval 117"/>
          <p:cNvSpPr/>
          <p:nvPr/>
        </p:nvSpPr>
        <p:spPr>
          <a:xfrm>
            <a:off x="789378" y="1047102"/>
            <a:ext cx="522023" cy="522021"/>
          </a:xfrm>
          <a:prstGeom prst="ellipse">
            <a:avLst/>
          </a:prstGeom>
          <a:solidFill>
            <a:srgbClr val="F23B4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Freeform 129"/>
          <p:cNvSpPr/>
          <p:nvPr/>
        </p:nvSpPr>
        <p:spPr>
          <a:xfrm>
            <a:off x="872810" y="1197595"/>
            <a:ext cx="361689" cy="18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9421"/>
                </a:moveTo>
                <a:cubicBezTo>
                  <a:pt x="18400" y="9421"/>
                  <a:pt x="18100" y="9651"/>
                  <a:pt x="17800" y="9881"/>
                </a:cubicBezTo>
                <a:cubicBezTo>
                  <a:pt x="17500" y="4366"/>
                  <a:pt x="15400" y="0"/>
                  <a:pt x="12900" y="0"/>
                </a:cubicBezTo>
                <a:cubicBezTo>
                  <a:pt x="12200" y="0"/>
                  <a:pt x="11600" y="230"/>
                  <a:pt x="11100" y="689"/>
                </a:cubicBezTo>
                <a:cubicBezTo>
                  <a:pt x="10900" y="919"/>
                  <a:pt x="10800" y="1149"/>
                  <a:pt x="10800" y="1379"/>
                </a:cubicBezTo>
                <a:cubicBezTo>
                  <a:pt x="10800" y="20911"/>
                  <a:pt x="10800" y="20911"/>
                  <a:pt x="10800" y="20911"/>
                </a:cubicBezTo>
                <a:cubicBezTo>
                  <a:pt x="10800" y="21370"/>
                  <a:pt x="11000" y="21600"/>
                  <a:pt x="11100" y="21600"/>
                </a:cubicBezTo>
                <a:cubicBezTo>
                  <a:pt x="11100" y="21600"/>
                  <a:pt x="18800" y="21600"/>
                  <a:pt x="18800" y="21600"/>
                </a:cubicBezTo>
                <a:cubicBezTo>
                  <a:pt x="20400" y="21600"/>
                  <a:pt x="21600" y="18843"/>
                  <a:pt x="21600" y="15626"/>
                </a:cubicBezTo>
                <a:cubicBezTo>
                  <a:pt x="21600" y="12179"/>
                  <a:pt x="20400" y="9421"/>
                  <a:pt x="18800" y="9421"/>
                </a:cubicBezTo>
                <a:close/>
                <a:moveTo>
                  <a:pt x="8500" y="21600"/>
                </a:moveTo>
                <a:cubicBezTo>
                  <a:pt x="9100" y="21600"/>
                  <a:pt x="9100" y="21600"/>
                  <a:pt x="9100" y="21600"/>
                </a:cubicBezTo>
                <a:cubicBezTo>
                  <a:pt x="9500" y="10800"/>
                  <a:pt x="9500" y="10800"/>
                  <a:pt x="9500" y="10800"/>
                </a:cubicBezTo>
                <a:cubicBezTo>
                  <a:pt x="9100" y="0"/>
                  <a:pt x="9100" y="0"/>
                  <a:pt x="9100" y="0"/>
                </a:cubicBezTo>
                <a:cubicBezTo>
                  <a:pt x="8500" y="0"/>
                  <a:pt x="8500" y="0"/>
                  <a:pt x="8500" y="0"/>
                </a:cubicBezTo>
                <a:cubicBezTo>
                  <a:pt x="8100" y="10800"/>
                  <a:pt x="8100" y="10800"/>
                  <a:pt x="8100" y="10800"/>
                </a:cubicBezTo>
                <a:lnTo>
                  <a:pt x="8500" y="21600"/>
                </a:lnTo>
                <a:close/>
                <a:moveTo>
                  <a:pt x="6400" y="21600"/>
                </a:moveTo>
                <a:cubicBezTo>
                  <a:pt x="5800" y="21600"/>
                  <a:pt x="5800" y="21600"/>
                  <a:pt x="5800" y="21600"/>
                </a:cubicBezTo>
                <a:cubicBezTo>
                  <a:pt x="5400" y="13787"/>
                  <a:pt x="5400" y="13787"/>
                  <a:pt x="5400" y="13787"/>
                </a:cubicBezTo>
                <a:cubicBezTo>
                  <a:pt x="5800" y="6204"/>
                  <a:pt x="5800" y="6204"/>
                  <a:pt x="5800" y="6204"/>
                </a:cubicBezTo>
                <a:cubicBezTo>
                  <a:pt x="6400" y="6204"/>
                  <a:pt x="6400" y="6204"/>
                  <a:pt x="6400" y="6204"/>
                </a:cubicBezTo>
                <a:cubicBezTo>
                  <a:pt x="6800" y="14017"/>
                  <a:pt x="6800" y="14017"/>
                  <a:pt x="6800" y="14017"/>
                </a:cubicBezTo>
                <a:lnTo>
                  <a:pt x="6400" y="21600"/>
                </a:lnTo>
                <a:close/>
                <a:moveTo>
                  <a:pt x="3100" y="21600"/>
                </a:moveTo>
                <a:cubicBezTo>
                  <a:pt x="3700" y="21600"/>
                  <a:pt x="3700" y="21600"/>
                  <a:pt x="3700" y="21600"/>
                </a:cubicBezTo>
                <a:cubicBezTo>
                  <a:pt x="4100" y="15396"/>
                  <a:pt x="4100" y="15396"/>
                  <a:pt x="4100" y="15396"/>
                </a:cubicBezTo>
                <a:cubicBezTo>
                  <a:pt x="3700" y="9191"/>
                  <a:pt x="3700" y="9191"/>
                  <a:pt x="3700" y="9191"/>
                </a:cubicBezTo>
                <a:cubicBezTo>
                  <a:pt x="3100" y="9191"/>
                  <a:pt x="3100" y="9191"/>
                  <a:pt x="3100" y="9191"/>
                </a:cubicBezTo>
                <a:cubicBezTo>
                  <a:pt x="2700" y="15396"/>
                  <a:pt x="2700" y="15396"/>
                  <a:pt x="2700" y="15396"/>
                </a:cubicBezTo>
                <a:lnTo>
                  <a:pt x="3100" y="21600"/>
                </a:lnTo>
                <a:close/>
                <a:moveTo>
                  <a:pt x="400" y="18613"/>
                </a:moveTo>
                <a:cubicBezTo>
                  <a:pt x="1000" y="18613"/>
                  <a:pt x="1000" y="18613"/>
                  <a:pt x="1000" y="18613"/>
                </a:cubicBezTo>
                <a:cubicBezTo>
                  <a:pt x="1400" y="15396"/>
                  <a:pt x="1400" y="15396"/>
                  <a:pt x="1400" y="15396"/>
                </a:cubicBezTo>
                <a:cubicBezTo>
                  <a:pt x="1000" y="12409"/>
                  <a:pt x="1000" y="12409"/>
                  <a:pt x="1000" y="12409"/>
                </a:cubicBezTo>
                <a:cubicBezTo>
                  <a:pt x="400" y="12409"/>
                  <a:pt x="400" y="12409"/>
                  <a:pt x="400" y="12409"/>
                </a:cubicBezTo>
                <a:cubicBezTo>
                  <a:pt x="0" y="15396"/>
                  <a:pt x="0" y="15396"/>
                  <a:pt x="0" y="15396"/>
                </a:cubicBezTo>
                <a:lnTo>
                  <a:pt x="400" y="186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Text Placeholder 33"/>
          <p:cNvSpPr txBox="1"/>
          <p:nvPr/>
        </p:nvSpPr>
        <p:spPr>
          <a:xfrm>
            <a:off x="1469526" y="1143619"/>
            <a:ext cx="8394564" cy="325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7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sz="1800" dirty="0"/>
              <a:t>核心流程</a:t>
            </a:r>
            <a:r>
              <a:rPr lang="en-US" altLang="zh-CN" sz="1800" dirty="0"/>
              <a:t>-</a:t>
            </a:r>
            <a:r>
              <a:rPr lang="zh-CN" altLang="en-US" sz="1800" dirty="0"/>
              <a:t>基础模型沉淀（电销企微</a:t>
            </a:r>
            <a:r>
              <a:rPr lang="en-US" altLang="zh-CN" sz="1800" dirty="0"/>
              <a:t>/</a:t>
            </a:r>
            <a:r>
              <a:rPr lang="zh-CN" altLang="en-US" sz="1800" dirty="0"/>
              <a:t>微信，门店微信，好友关系）</a:t>
            </a:r>
            <a:endParaRPr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4D3609B-E28A-734B-80FF-DBB81C9ED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26" y="1662699"/>
            <a:ext cx="9117703" cy="40017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1EADD1E2-76B6-C448-AE0B-4402E0AAAFF6}"/>
              </a:ext>
            </a:extLst>
          </p:cNvPr>
          <p:cNvSpPr txBox="1"/>
          <p:nvPr/>
        </p:nvSpPr>
        <p:spPr>
          <a:xfrm>
            <a:off x="1469526" y="5858539"/>
            <a:ext cx="493981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通过三个渠道进行数据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获取，数据之间进行互补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149642278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文本框 5"/>
          <p:cNvSpPr txBox="1"/>
          <p:nvPr/>
        </p:nvSpPr>
        <p:spPr>
          <a:xfrm>
            <a:off x="277817" y="242921"/>
            <a:ext cx="142282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2.3</a:t>
            </a:r>
            <a:r>
              <a:rPr lang="zh-CN" altLang="en-US" dirty="0"/>
              <a:t> </a:t>
            </a:r>
            <a:r>
              <a:rPr lang="zh-CN" altLang="en-US" kern="1200" dirty="0"/>
              <a:t>群控</a:t>
            </a:r>
            <a:endParaRPr lang="zh-CN" altLang="en-US" dirty="0"/>
          </a:p>
        </p:txBody>
      </p:sp>
      <p:sp>
        <p:nvSpPr>
          <p:cNvPr id="2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Oval 117"/>
          <p:cNvSpPr/>
          <p:nvPr/>
        </p:nvSpPr>
        <p:spPr>
          <a:xfrm>
            <a:off x="789378" y="1047102"/>
            <a:ext cx="522023" cy="522021"/>
          </a:xfrm>
          <a:prstGeom prst="ellipse">
            <a:avLst/>
          </a:prstGeom>
          <a:solidFill>
            <a:srgbClr val="F23B4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Freeform 129"/>
          <p:cNvSpPr/>
          <p:nvPr/>
        </p:nvSpPr>
        <p:spPr>
          <a:xfrm>
            <a:off x="872810" y="1197595"/>
            <a:ext cx="361689" cy="18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9421"/>
                </a:moveTo>
                <a:cubicBezTo>
                  <a:pt x="18400" y="9421"/>
                  <a:pt x="18100" y="9651"/>
                  <a:pt x="17800" y="9881"/>
                </a:cubicBezTo>
                <a:cubicBezTo>
                  <a:pt x="17500" y="4366"/>
                  <a:pt x="15400" y="0"/>
                  <a:pt x="12900" y="0"/>
                </a:cubicBezTo>
                <a:cubicBezTo>
                  <a:pt x="12200" y="0"/>
                  <a:pt x="11600" y="230"/>
                  <a:pt x="11100" y="689"/>
                </a:cubicBezTo>
                <a:cubicBezTo>
                  <a:pt x="10900" y="919"/>
                  <a:pt x="10800" y="1149"/>
                  <a:pt x="10800" y="1379"/>
                </a:cubicBezTo>
                <a:cubicBezTo>
                  <a:pt x="10800" y="20911"/>
                  <a:pt x="10800" y="20911"/>
                  <a:pt x="10800" y="20911"/>
                </a:cubicBezTo>
                <a:cubicBezTo>
                  <a:pt x="10800" y="21370"/>
                  <a:pt x="11000" y="21600"/>
                  <a:pt x="11100" y="21600"/>
                </a:cubicBezTo>
                <a:cubicBezTo>
                  <a:pt x="11100" y="21600"/>
                  <a:pt x="18800" y="21600"/>
                  <a:pt x="18800" y="21600"/>
                </a:cubicBezTo>
                <a:cubicBezTo>
                  <a:pt x="20400" y="21600"/>
                  <a:pt x="21600" y="18843"/>
                  <a:pt x="21600" y="15626"/>
                </a:cubicBezTo>
                <a:cubicBezTo>
                  <a:pt x="21600" y="12179"/>
                  <a:pt x="20400" y="9421"/>
                  <a:pt x="18800" y="9421"/>
                </a:cubicBezTo>
                <a:close/>
                <a:moveTo>
                  <a:pt x="8500" y="21600"/>
                </a:moveTo>
                <a:cubicBezTo>
                  <a:pt x="9100" y="21600"/>
                  <a:pt x="9100" y="21600"/>
                  <a:pt x="9100" y="21600"/>
                </a:cubicBezTo>
                <a:cubicBezTo>
                  <a:pt x="9500" y="10800"/>
                  <a:pt x="9500" y="10800"/>
                  <a:pt x="9500" y="10800"/>
                </a:cubicBezTo>
                <a:cubicBezTo>
                  <a:pt x="9100" y="0"/>
                  <a:pt x="9100" y="0"/>
                  <a:pt x="9100" y="0"/>
                </a:cubicBezTo>
                <a:cubicBezTo>
                  <a:pt x="8500" y="0"/>
                  <a:pt x="8500" y="0"/>
                  <a:pt x="8500" y="0"/>
                </a:cubicBezTo>
                <a:cubicBezTo>
                  <a:pt x="8100" y="10800"/>
                  <a:pt x="8100" y="10800"/>
                  <a:pt x="8100" y="10800"/>
                </a:cubicBezTo>
                <a:lnTo>
                  <a:pt x="8500" y="21600"/>
                </a:lnTo>
                <a:close/>
                <a:moveTo>
                  <a:pt x="6400" y="21600"/>
                </a:moveTo>
                <a:cubicBezTo>
                  <a:pt x="5800" y="21600"/>
                  <a:pt x="5800" y="21600"/>
                  <a:pt x="5800" y="21600"/>
                </a:cubicBezTo>
                <a:cubicBezTo>
                  <a:pt x="5400" y="13787"/>
                  <a:pt x="5400" y="13787"/>
                  <a:pt x="5400" y="13787"/>
                </a:cubicBezTo>
                <a:cubicBezTo>
                  <a:pt x="5800" y="6204"/>
                  <a:pt x="5800" y="6204"/>
                  <a:pt x="5800" y="6204"/>
                </a:cubicBezTo>
                <a:cubicBezTo>
                  <a:pt x="6400" y="6204"/>
                  <a:pt x="6400" y="6204"/>
                  <a:pt x="6400" y="6204"/>
                </a:cubicBezTo>
                <a:cubicBezTo>
                  <a:pt x="6800" y="14017"/>
                  <a:pt x="6800" y="14017"/>
                  <a:pt x="6800" y="14017"/>
                </a:cubicBezTo>
                <a:lnTo>
                  <a:pt x="6400" y="21600"/>
                </a:lnTo>
                <a:close/>
                <a:moveTo>
                  <a:pt x="3100" y="21600"/>
                </a:moveTo>
                <a:cubicBezTo>
                  <a:pt x="3700" y="21600"/>
                  <a:pt x="3700" y="21600"/>
                  <a:pt x="3700" y="21600"/>
                </a:cubicBezTo>
                <a:cubicBezTo>
                  <a:pt x="4100" y="15396"/>
                  <a:pt x="4100" y="15396"/>
                  <a:pt x="4100" y="15396"/>
                </a:cubicBezTo>
                <a:cubicBezTo>
                  <a:pt x="3700" y="9191"/>
                  <a:pt x="3700" y="9191"/>
                  <a:pt x="3700" y="9191"/>
                </a:cubicBezTo>
                <a:cubicBezTo>
                  <a:pt x="3100" y="9191"/>
                  <a:pt x="3100" y="9191"/>
                  <a:pt x="3100" y="9191"/>
                </a:cubicBezTo>
                <a:cubicBezTo>
                  <a:pt x="2700" y="15396"/>
                  <a:pt x="2700" y="15396"/>
                  <a:pt x="2700" y="15396"/>
                </a:cubicBezTo>
                <a:lnTo>
                  <a:pt x="3100" y="21600"/>
                </a:lnTo>
                <a:close/>
                <a:moveTo>
                  <a:pt x="400" y="18613"/>
                </a:moveTo>
                <a:cubicBezTo>
                  <a:pt x="1000" y="18613"/>
                  <a:pt x="1000" y="18613"/>
                  <a:pt x="1000" y="18613"/>
                </a:cubicBezTo>
                <a:cubicBezTo>
                  <a:pt x="1400" y="15396"/>
                  <a:pt x="1400" y="15396"/>
                  <a:pt x="1400" y="15396"/>
                </a:cubicBezTo>
                <a:cubicBezTo>
                  <a:pt x="1000" y="12409"/>
                  <a:pt x="1000" y="12409"/>
                  <a:pt x="1000" y="12409"/>
                </a:cubicBezTo>
                <a:cubicBezTo>
                  <a:pt x="400" y="12409"/>
                  <a:pt x="400" y="12409"/>
                  <a:pt x="400" y="12409"/>
                </a:cubicBezTo>
                <a:cubicBezTo>
                  <a:pt x="0" y="15396"/>
                  <a:pt x="0" y="15396"/>
                  <a:pt x="0" y="15396"/>
                </a:cubicBezTo>
                <a:lnTo>
                  <a:pt x="400" y="186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Text Placeholder 33"/>
          <p:cNvSpPr txBox="1"/>
          <p:nvPr/>
        </p:nvSpPr>
        <p:spPr>
          <a:xfrm>
            <a:off x="1469526" y="1143619"/>
            <a:ext cx="8394564" cy="325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7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sz="1800" dirty="0"/>
              <a:t>核心流程</a:t>
            </a:r>
            <a:r>
              <a:rPr lang="en-US" altLang="zh-CN" sz="1800" dirty="0"/>
              <a:t>-</a:t>
            </a:r>
            <a:r>
              <a:rPr lang="zh-CN" altLang="en-US" sz="1800" dirty="0"/>
              <a:t>聊天通道搭建</a:t>
            </a:r>
            <a:endParaRPr sz="1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409161CA-CBB7-2B48-A190-BE94ECF7CA41}"/>
              </a:ext>
            </a:extLst>
          </p:cNvPr>
          <p:cNvSpPr txBox="1"/>
          <p:nvPr/>
        </p:nvSpPr>
        <p:spPr>
          <a:xfrm>
            <a:off x="8782976" y="2203717"/>
            <a:ext cx="2575383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触达门店的双通道搭建</a:t>
            </a:r>
            <a:endParaRPr kumimoji="0" lang="en-US" altLang="zh-CN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DengXian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1</a:t>
            </a: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）电销企微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-&gt;</a:t>
            </a:r>
            <a:r>
              <a:rPr kumimoji="0" lang="zh-CN" alt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门店微信</a:t>
            </a:r>
            <a:endParaRPr kumimoji="0" lang="en-US" altLang="zh-CN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DengXian"/>
            </a:endParaRPr>
          </a:p>
          <a:p>
            <a:endParaRPr kumimoji="0" lang="en-US" altLang="zh-CN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DengXian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）电销个微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门店微信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DengXian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82AF85B-6973-8A49-A1B9-134BE479E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09" y="1619136"/>
            <a:ext cx="7750677" cy="44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835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文本框 5"/>
          <p:cNvSpPr txBox="1"/>
          <p:nvPr/>
        </p:nvSpPr>
        <p:spPr>
          <a:xfrm>
            <a:off x="277817" y="242921"/>
            <a:ext cx="142282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2.3</a:t>
            </a:r>
            <a:r>
              <a:rPr lang="zh-CN" altLang="en-US" dirty="0"/>
              <a:t> </a:t>
            </a:r>
            <a:r>
              <a:rPr lang="zh-CN" altLang="en-US" kern="1200" dirty="0"/>
              <a:t>群控</a:t>
            </a:r>
            <a:endParaRPr lang="zh-CN" altLang="en-US" dirty="0"/>
          </a:p>
        </p:txBody>
      </p:sp>
      <p:sp>
        <p:nvSpPr>
          <p:cNvPr id="2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Oval 117"/>
          <p:cNvSpPr/>
          <p:nvPr/>
        </p:nvSpPr>
        <p:spPr>
          <a:xfrm>
            <a:off x="789378" y="1047102"/>
            <a:ext cx="522023" cy="522021"/>
          </a:xfrm>
          <a:prstGeom prst="ellipse">
            <a:avLst/>
          </a:prstGeom>
          <a:solidFill>
            <a:srgbClr val="F23B4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Freeform 129"/>
          <p:cNvSpPr/>
          <p:nvPr/>
        </p:nvSpPr>
        <p:spPr>
          <a:xfrm>
            <a:off x="872810" y="1197595"/>
            <a:ext cx="361689" cy="18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9421"/>
                </a:moveTo>
                <a:cubicBezTo>
                  <a:pt x="18400" y="9421"/>
                  <a:pt x="18100" y="9651"/>
                  <a:pt x="17800" y="9881"/>
                </a:cubicBezTo>
                <a:cubicBezTo>
                  <a:pt x="17500" y="4366"/>
                  <a:pt x="15400" y="0"/>
                  <a:pt x="12900" y="0"/>
                </a:cubicBezTo>
                <a:cubicBezTo>
                  <a:pt x="12200" y="0"/>
                  <a:pt x="11600" y="230"/>
                  <a:pt x="11100" y="689"/>
                </a:cubicBezTo>
                <a:cubicBezTo>
                  <a:pt x="10900" y="919"/>
                  <a:pt x="10800" y="1149"/>
                  <a:pt x="10800" y="1379"/>
                </a:cubicBezTo>
                <a:cubicBezTo>
                  <a:pt x="10800" y="20911"/>
                  <a:pt x="10800" y="20911"/>
                  <a:pt x="10800" y="20911"/>
                </a:cubicBezTo>
                <a:cubicBezTo>
                  <a:pt x="10800" y="21370"/>
                  <a:pt x="11000" y="21600"/>
                  <a:pt x="11100" y="21600"/>
                </a:cubicBezTo>
                <a:cubicBezTo>
                  <a:pt x="11100" y="21600"/>
                  <a:pt x="18800" y="21600"/>
                  <a:pt x="18800" y="21600"/>
                </a:cubicBezTo>
                <a:cubicBezTo>
                  <a:pt x="20400" y="21600"/>
                  <a:pt x="21600" y="18843"/>
                  <a:pt x="21600" y="15626"/>
                </a:cubicBezTo>
                <a:cubicBezTo>
                  <a:pt x="21600" y="12179"/>
                  <a:pt x="20400" y="9421"/>
                  <a:pt x="18800" y="9421"/>
                </a:cubicBezTo>
                <a:close/>
                <a:moveTo>
                  <a:pt x="8500" y="21600"/>
                </a:moveTo>
                <a:cubicBezTo>
                  <a:pt x="9100" y="21600"/>
                  <a:pt x="9100" y="21600"/>
                  <a:pt x="9100" y="21600"/>
                </a:cubicBezTo>
                <a:cubicBezTo>
                  <a:pt x="9500" y="10800"/>
                  <a:pt x="9500" y="10800"/>
                  <a:pt x="9500" y="10800"/>
                </a:cubicBezTo>
                <a:cubicBezTo>
                  <a:pt x="9100" y="0"/>
                  <a:pt x="9100" y="0"/>
                  <a:pt x="9100" y="0"/>
                </a:cubicBezTo>
                <a:cubicBezTo>
                  <a:pt x="8500" y="0"/>
                  <a:pt x="8500" y="0"/>
                  <a:pt x="8500" y="0"/>
                </a:cubicBezTo>
                <a:cubicBezTo>
                  <a:pt x="8100" y="10800"/>
                  <a:pt x="8100" y="10800"/>
                  <a:pt x="8100" y="10800"/>
                </a:cubicBezTo>
                <a:lnTo>
                  <a:pt x="8500" y="21600"/>
                </a:lnTo>
                <a:close/>
                <a:moveTo>
                  <a:pt x="6400" y="21600"/>
                </a:moveTo>
                <a:cubicBezTo>
                  <a:pt x="5800" y="21600"/>
                  <a:pt x="5800" y="21600"/>
                  <a:pt x="5800" y="21600"/>
                </a:cubicBezTo>
                <a:cubicBezTo>
                  <a:pt x="5400" y="13787"/>
                  <a:pt x="5400" y="13787"/>
                  <a:pt x="5400" y="13787"/>
                </a:cubicBezTo>
                <a:cubicBezTo>
                  <a:pt x="5800" y="6204"/>
                  <a:pt x="5800" y="6204"/>
                  <a:pt x="5800" y="6204"/>
                </a:cubicBezTo>
                <a:cubicBezTo>
                  <a:pt x="6400" y="6204"/>
                  <a:pt x="6400" y="6204"/>
                  <a:pt x="6400" y="6204"/>
                </a:cubicBezTo>
                <a:cubicBezTo>
                  <a:pt x="6800" y="14017"/>
                  <a:pt x="6800" y="14017"/>
                  <a:pt x="6800" y="14017"/>
                </a:cubicBezTo>
                <a:lnTo>
                  <a:pt x="6400" y="21600"/>
                </a:lnTo>
                <a:close/>
                <a:moveTo>
                  <a:pt x="3100" y="21600"/>
                </a:moveTo>
                <a:cubicBezTo>
                  <a:pt x="3700" y="21600"/>
                  <a:pt x="3700" y="21600"/>
                  <a:pt x="3700" y="21600"/>
                </a:cubicBezTo>
                <a:cubicBezTo>
                  <a:pt x="4100" y="15396"/>
                  <a:pt x="4100" y="15396"/>
                  <a:pt x="4100" y="15396"/>
                </a:cubicBezTo>
                <a:cubicBezTo>
                  <a:pt x="3700" y="9191"/>
                  <a:pt x="3700" y="9191"/>
                  <a:pt x="3700" y="9191"/>
                </a:cubicBezTo>
                <a:cubicBezTo>
                  <a:pt x="3100" y="9191"/>
                  <a:pt x="3100" y="9191"/>
                  <a:pt x="3100" y="9191"/>
                </a:cubicBezTo>
                <a:cubicBezTo>
                  <a:pt x="2700" y="15396"/>
                  <a:pt x="2700" y="15396"/>
                  <a:pt x="2700" y="15396"/>
                </a:cubicBezTo>
                <a:lnTo>
                  <a:pt x="3100" y="21600"/>
                </a:lnTo>
                <a:close/>
                <a:moveTo>
                  <a:pt x="400" y="18613"/>
                </a:moveTo>
                <a:cubicBezTo>
                  <a:pt x="1000" y="18613"/>
                  <a:pt x="1000" y="18613"/>
                  <a:pt x="1000" y="18613"/>
                </a:cubicBezTo>
                <a:cubicBezTo>
                  <a:pt x="1400" y="15396"/>
                  <a:pt x="1400" y="15396"/>
                  <a:pt x="1400" y="15396"/>
                </a:cubicBezTo>
                <a:cubicBezTo>
                  <a:pt x="1000" y="12409"/>
                  <a:pt x="1000" y="12409"/>
                  <a:pt x="1000" y="12409"/>
                </a:cubicBezTo>
                <a:cubicBezTo>
                  <a:pt x="400" y="12409"/>
                  <a:pt x="400" y="12409"/>
                  <a:pt x="400" y="12409"/>
                </a:cubicBezTo>
                <a:cubicBezTo>
                  <a:pt x="0" y="15396"/>
                  <a:pt x="0" y="15396"/>
                  <a:pt x="0" y="15396"/>
                </a:cubicBezTo>
                <a:lnTo>
                  <a:pt x="400" y="186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Text Placeholder 33"/>
          <p:cNvSpPr txBox="1"/>
          <p:nvPr/>
        </p:nvSpPr>
        <p:spPr>
          <a:xfrm>
            <a:off x="1469526" y="1143619"/>
            <a:ext cx="1966393" cy="325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7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sz="1800" dirty="0"/>
              <a:t>核心流程代码结构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59D9EA30-6C0E-4642-AD3B-2575E8428882}"/>
              </a:ext>
            </a:extLst>
          </p:cNvPr>
          <p:cNvSpPr txBox="1"/>
          <p:nvPr/>
        </p:nvSpPr>
        <p:spPr>
          <a:xfrm>
            <a:off x="512055" y="1569123"/>
            <a:ext cx="3582850" cy="56630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ChatD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TO(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聊天实体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endParaRPr lang="en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ChatDataGrabService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对外提供服务，屏蔽底层实现细节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DataChannel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数据获取通道</a:t>
            </a:r>
            <a:r>
              <a:rPr lang="en-US" altLang="zh-CN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):</a:t>
            </a: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支持扩展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QwChannel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：企微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TuseQwChannel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：涂色企微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TuseWxChannel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：涂色微信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UkHandle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门店微信唯一性处理器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):</a:t>
            </a:r>
          </a:p>
          <a:p>
            <a:r>
              <a:rPr lang="zh-CN" altLang="e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扩展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" altLang="zh-CN" sz="16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ChatChannel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聊天通道</a:t>
            </a:r>
            <a:r>
              <a:rPr lang="en-US" altLang="zh-CN" sz="16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):</a:t>
            </a: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支持扩展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TuseQwChannel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涂色电销企微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门店微信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TuseWxChannel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涂色电销微信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门店微信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0" lang="en-US" altLang="zh-CN" sz="1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DengXian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C1D11F0-0F53-F14F-A00F-4B4128D0C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457" y="714982"/>
            <a:ext cx="8385544" cy="594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8072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文本框 5"/>
          <p:cNvSpPr txBox="1"/>
          <p:nvPr/>
        </p:nvSpPr>
        <p:spPr>
          <a:xfrm>
            <a:off x="277817" y="242921"/>
            <a:ext cx="142282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2.3</a:t>
            </a:r>
            <a:r>
              <a:rPr lang="zh-CN" altLang="en-US" dirty="0"/>
              <a:t> </a:t>
            </a:r>
            <a:r>
              <a:rPr lang="zh-CN" altLang="en-US" kern="1200" dirty="0"/>
              <a:t>群控</a:t>
            </a:r>
            <a:endParaRPr lang="zh-CN" altLang="en-US" dirty="0"/>
          </a:p>
        </p:txBody>
      </p:sp>
      <p:sp>
        <p:nvSpPr>
          <p:cNvPr id="2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Oval 117"/>
          <p:cNvSpPr/>
          <p:nvPr/>
        </p:nvSpPr>
        <p:spPr>
          <a:xfrm>
            <a:off x="789378" y="1047102"/>
            <a:ext cx="522023" cy="522021"/>
          </a:xfrm>
          <a:prstGeom prst="ellipse">
            <a:avLst/>
          </a:prstGeom>
          <a:solidFill>
            <a:srgbClr val="F23B4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Freeform 129"/>
          <p:cNvSpPr/>
          <p:nvPr/>
        </p:nvSpPr>
        <p:spPr>
          <a:xfrm>
            <a:off x="872810" y="1197595"/>
            <a:ext cx="361689" cy="18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9421"/>
                </a:moveTo>
                <a:cubicBezTo>
                  <a:pt x="18400" y="9421"/>
                  <a:pt x="18100" y="9651"/>
                  <a:pt x="17800" y="9881"/>
                </a:cubicBezTo>
                <a:cubicBezTo>
                  <a:pt x="17500" y="4366"/>
                  <a:pt x="15400" y="0"/>
                  <a:pt x="12900" y="0"/>
                </a:cubicBezTo>
                <a:cubicBezTo>
                  <a:pt x="12200" y="0"/>
                  <a:pt x="11600" y="230"/>
                  <a:pt x="11100" y="689"/>
                </a:cubicBezTo>
                <a:cubicBezTo>
                  <a:pt x="10900" y="919"/>
                  <a:pt x="10800" y="1149"/>
                  <a:pt x="10800" y="1379"/>
                </a:cubicBezTo>
                <a:cubicBezTo>
                  <a:pt x="10800" y="20911"/>
                  <a:pt x="10800" y="20911"/>
                  <a:pt x="10800" y="20911"/>
                </a:cubicBezTo>
                <a:cubicBezTo>
                  <a:pt x="10800" y="21370"/>
                  <a:pt x="11000" y="21600"/>
                  <a:pt x="11100" y="21600"/>
                </a:cubicBezTo>
                <a:cubicBezTo>
                  <a:pt x="11100" y="21600"/>
                  <a:pt x="18800" y="21600"/>
                  <a:pt x="18800" y="21600"/>
                </a:cubicBezTo>
                <a:cubicBezTo>
                  <a:pt x="20400" y="21600"/>
                  <a:pt x="21600" y="18843"/>
                  <a:pt x="21600" y="15626"/>
                </a:cubicBezTo>
                <a:cubicBezTo>
                  <a:pt x="21600" y="12179"/>
                  <a:pt x="20400" y="9421"/>
                  <a:pt x="18800" y="9421"/>
                </a:cubicBezTo>
                <a:close/>
                <a:moveTo>
                  <a:pt x="8500" y="21600"/>
                </a:moveTo>
                <a:cubicBezTo>
                  <a:pt x="9100" y="21600"/>
                  <a:pt x="9100" y="21600"/>
                  <a:pt x="9100" y="21600"/>
                </a:cubicBezTo>
                <a:cubicBezTo>
                  <a:pt x="9500" y="10800"/>
                  <a:pt x="9500" y="10800"/>
                  <a:pt x="9500" y="10800"/>
                </a:cubicBezTo>
                <a:cubicBezTo>
                  <a:pt x="9100" y="0"/>
                  <a:pt x="9100" y="0"/>
                  <a:pt x="9100" y="0"/>
                </a:cubicBezTo>
                <a:cubicBezTo>
                  <a:pt x="8500" y="0"/>
                  <a:pt x="8500" y="0"/>
                  <a:pt x="8500" y="0"/>
                </a:cubicBezTo>
                <a:cubicBezTo>
                  <a:pt x="8100" y="10800"/>
                  <a:pt x="8100" y="10800"/>
                  <a:pt x="8100" y="10800"/>
                </a:cubicBezTo>
                <a:lnTo>
                  <a:pt x="8500" y="21600"/>
                </a:lnTo>
                <a:close/>
                <a:moveTo>
                  <a:pt x="6400" y="21600"/>
                </a:moveTo>
                <a:cubicBezTo>
                  <a:pt x="5800" y="21600"/>
                  <a:pt x="5800" y="21600"/>
                  <a:pt x="5800" y="21600"/>
                </a:cubicBezTo>
                <a:cubicBezTo>
                  <a:pt x="5400" y="13787"/>
                  <a:pt x="5400" y="13787"/>
                  <a:pt x="5400" y="13787"/>
                </a:cubicBezTo>
                <a:cubicBezTo>
                  <a:pt x="5800" y="6204"/>
                  <a:pt x="5800" y="6204"/>
                  <a:pt x="5800" y="6204"/>
                </a:cubicBezTo>
                <a:cubicBezTo>
                  <a:pt x="6400" y="6204"/>
                  <a:pt x="6400" y="6204"/>
                  <a:pt x="6400" y="6204"/>
                </a:cubicBezTo>
                <a:cubicBezTo>
                  <a:pt x="6800" y="14017"/>
                  <a:pt x="6800" y="14017"/>
                  <a:pt x="6800" y="14017"/>
                </a:cubicBezTo>
                <a:lnTo>
                  <a:pt x="6400" y="21600"/>
                </a:lnTo>
                <a:close/>
                <a:moveTo>
                  <a:pt x="3100" y="21600"/>
                </a:moveTo>
                <a:cubicBezTo>
                  <a:pt x="3700" y="21600"/>
                  <a:pt x="3700" y="21600"/>
                  <a:pt x="3700" y="21600"/>
                </a:cubicBezTo>
                <a:cubicBezTo>
                  <a:pt x="4100" y="15396"/>
                  <a:pt x="4100" y="15396"/>
                  <a:pt x="4100" y="15396"/>
                </a:cubicBezTo>
                <a:cubicBezTo>
                  <a:pt x="3700" y="9191"/>
                  <a:pt x="3700" y="9191"/>
                  <a:pt x="3700" y="9191"/>
                </a:cubicBezTo>
                <a:cubicBezTo>
                  <a:pt x="3100" y="9191"/>
                  <a:pt x="3100" y="9191"/>
                  <a:pt x="3100" y="9191"/>
                </a:cubicBezTo>
                <a:cubicBezTo>
                  <a:pt x="2700" y="15396"/>
                  <a:pt x="2700" y="15396"/>
                  <a:pt x="2700" y="15396"/>
                </a:cubicBezTo>
                <a:lnTo>
                  <a:pt x="3100" y="21600"/>
                </a:lnTo>
                <a:close/>
                <a:moveTo>
                  <a:pt x="400" y="18613"/>
                </a:moveTo>
                <a:cubicBezTo>
                  <a:pt x="1000" y="18613"/>
                  <a:pt x="1000" y="18613"/>
                  <a:pt x="1000" y="18613"/>
                </a:cubicBezTo>
                <a:cubicBezTo>
                  <a:pt x="1400" y="15396"/>
                  <a:pt x="1400" y="15396"/>
                  <a:pt x="1400" y="15396"/>
                </a:cubicBezTo>
                <a:cubicBezTo>
                  <a:pt x="1000" y="12409"/>
                  <a:pt x="1000" y="12409"/>
                  <a:pt x="1000" y="12409"/>
                </a:cubicBezTo>
                <a:cubicBezTo>
                  <a:pt x="400" y="12409"/>
                  <a:pt x="400" y="12409"/>
                  <a:pt x="400" y="12409"/>
                </a:cubicBezTo>
                <a:cubicBezTo>
                  <a:pt x="0" y="15396"/>
                  <a:pt x="0" y="15396"/>
                  <a:pt x="0" y="15396"/>
                </a:cubicBezTo>
                <a:lnTo>
                  <a:pt x="400" y="186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Text Placeholder 33"/>
          <p:cNvSpPr txBox="1"/>
          <p:nvPr/>
        </p:nvSpPr>
        <p:spPr>
          <a:xfrm>
            <a:off x="1469526" y="1143619"/>
            <a:ext cx="4421475" cy="325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685800">
              <a:lnSpc>
                <a:spcPct val="130000"/>
              </a:lnSpc>
              <a:defRPr sz="17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sz="1800" kern="1200" dirty="0"/>
              <a:t>系统架构</a:t>
            </a:r>
            <a:endParaRPr dirty="0"/>
          </a:p>
        </p:txBody>
      </p:sp>
      <p:sp>
        <p:nvSpPr>
          <p:cNvPr id="210" name="Text Placeholder 33"/>
          <p:cNvSpPr txBox="1"/>
          <p:nvPr/>
        </p:nvSpPr>
        <p:spPr>
          <a:xfrm>
            <a:off x="8423910" y="2269807"/>
            <a:ext cx="3437509" cy="2814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685800">
              <a:lnSpc>
                <a:spcPct val="90000"/>
              </a:lnSpc>
              <a:spcBef>
                <a:spcPts val="700"/>
              </a:spcBef>
              <a:buSzPct val="100000"/>
              <a:defRPr sz="1400" b="1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lang="en-US" altLang="zh-CN" sz="1600" dirty="0"/>
          </a:p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sz="1400" b="1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600" dirty="0" err="1"/>
              <a:t>crm</a:t>
            </a:r>
            <a:r>
              <a:rPr lang="zh-CN" altLang="en-US" sz="1600" dirty="0"/>
              <a:t>（业务拓展） </a:t>
            </a:r>
            <a:endParaRPr lang="en-US" altLang="zh-CN" sz="1600" dirty="0"/>
          </a:p>
          <a:p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、工作手机管理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、门店微信管理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、数据渠道管理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FontTx/>
              <a:buChar char="•"/>
              <a:defRPr sz="1400" b="1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600" dirty="0" err="1"/>
              <a:t>cif</a:t>
            </a:r>
            <a:r>
              <a:rPr lang="zh-CN" altLang="en-US" sz="1600" dirty="0"/>
              <a:t>（数据服务，基础服务）</a:t>
            </a:r>
            <a:endParaRPr lang="en-US" altLang="zh-CN" sz="1600" dirty="0"/>
          </a:p>
          <a:p>
            <a:r>
              <a:rPr kumimoji="1" lang="en-US" altLang="zh-CN" sz="1600" dirty="0">
                <a:latin typeface="Microsoft YaHei" charset="-122"/>
                <a:ea typeface="Microsoft YaHei" charset="-122"/>
              </a:rPr>
              <a:t>1</a:t>
            </a:r>
            <a:r>
              <a:rPr kumimoji="1" lang="zh-CN" altLang="en-US" sz="1600" dirty="0">
                <a:latin typeface="Microsoft YaHei" charset="-122"/>
                <a:ea typeface="Microsoft YaHei" charset="-122"/>
              </a:rPr>
              <a:t>、门店微信基础模型</a:t>
            </a:r>
            <a:endParaRPr kumimoji="1" lang="en-US" altLang="zh-CN" sz="1600" dirty="0">
              <a:latin typeface="Microsoft YaHei" charset="-122"/>
              <a:ea typeface="Microsoft YaHei" charset="-122"/>
            </a:endParaRPr>
          </a:p>
          <a:p>
            <a:r>
              <a:rPr kumimoji="1" lang="en-US" altLang="zh-CN" sz="1600" dirty="0">
                <a:latin typeface="Microsoft YaHei" charset="-122"/>
                <a:ea typeface="Microsoft YaHei" charset="-122"/>
              </a:rPr>
              <a:t>2</a:t>
            </a:r>
            <a:r>
              <a:rPr kumimoji="1" lang="zh-CN" altLang="en-US" sz="1600" dirty="0">
                <a:latin typeface="Microsoft YaHei" charset="-122"/>
                <a:ea typeface="Microsoft YaHei" charset="-122"/>
              </a:rPr>
              <a:t>、门店微信的好友关系维护</a:t>
            </a:r>
            <a:endParaRPr kumimoji="1" lang="en-US" altLang="zh-CN" sz="1600" dirty="0">
              <a:latin typeface="Microsoft YaHei" charset="-122"/>
              <a:ea typeface="Microsoft YaHei" charset="-122"/>
            </a:endParaRPr>
          </a:p>
          <a:p>
            <a:r>
              <a:rPr kumimoji="1" lang="en-US" altLang="zh-CN" sz="1600" dirty="0">
                <a:latin typeface="Microsoft YaHei" charset="-122"/>
                <a:ea typeface="Microsoft YaHei" charset="-122"/>
              </a:rPr>
              <a:t>3</a:t>
            </a:r>
            <a:r>
              <a:rPr kumimoji="1" lang="zh-CN" altLang="en-US" sz="1600" dirty="0">
                <a:latin typeface="Microsoft YaHei" charset="-122"/>
                <a:ea typeface="Microsoft YaHei" charset="-122"/>
              </a:rPr>
              <a:t>、门店微信</a:t>
            </a:r>
            <a:r>
              <a:rPr kumimoji="1" lang="en-US" altLang="zh-CN" sz="1600" dirty="0">
                <a:latin typeface="Microsoft YaHei" charset="-122"/>
                <a:ea typeface="Microsoft YaHei" charset="-122"/>
              </a:rPr>
              <a:t>-</a:t>
            </a:r>
            <a:r>
              <a:rPr kumimoji="1" lang="zh-CN" altLang="en-US" sz="1600" dirty="0">
                <a:latin typeface="Microsoft YaHei" charset="-122"/>
                <a:ea typeface="Microsoft YaHei" charset="-122"/>
              </a:rPr>
              <a:t>联系人绑定关系维护</a:t>
            </a:r>
            <a:endParaRPr kumimoji="1" lang="en-US" altLang="zh-CN" sz="1600" dirty="0">
              <a:latin typeface="Microsoft YaHei" charset="-122"/>
              <a:ea typeface="Microsoft YaHei" charset="-122"/>
            </a:endParaRPr>
          </a:p>
          <a:p>
            <a:r>
              <a:rPr kumimoji="1" lang="en-US" altLang="zh-CN" sz="1600" dirty="0">
                <a:latin typeface="Microsoft YaHei" charset="-122"/>
                <a:ea typeface="Microsoft YaHei" charset="-122"/>
              </a:rPr>
              <a:t>4</a:t>
            </a:r>
            <a:r>
              <a:rPr kumimoji="1" lang="zh-CN" altLang="en-US" sz="1600" dirty="0">
                <a:latin typeface="Microsoft YaHei" charset="-122"/>
                <a:ea typeface="Microsoft YaHei" charset="-122"/>
              </a:rPr>
              <a:t>、聊天通道的管理</a:t>
            </a:r>
            <a:endParaRPr lang="en-US" altLang="zh-CN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29374AA-3751-084B-BEF9-6A3E54833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40" y="1468644"/>
            <a:ext cx="6345404" cy="534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9634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文本框 5"/>
          <p:cNvSpPr txBox="1"/>
          <p:nvPr/>
        </p:nvSpPr>
        <p:spPr>
          <a:xfrm>
            <a:off x="277817" y="242921"/>
            <a:ext cx="142282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2.3</a:t>
            </a:r>
            <a:r>
              <a:rPr lang="zh-CN" altLang="en-US" dirty="0"/>
              <a:t> </a:t>
            </a:r>
            <a:r>
              <a:rPr lang="zh-CN" altLang="en-US" kern="1200" dirty="0"/>
              <a:t>群控</a:t>
            </a:r>
            <a:endParaRPr lang="zh-CN" altLang="en-US" dirty="0"/>
          </a:p>
        </p:txBody>
      </p:sp>
      <p:sp>
        <p:nvSpPr>
          <p:cNvPr id="2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Oval 117"/>
          <p:cNvSpPr/>
          <p:nvPr/>
        </p:nvSpPr>
        <p:spPr>
          <a:xfrm>
            <a:off x="789378" y="1047102"/>
            <a:ext cx="522023" cy="522021"/>
          </a:xfrm>
          <a:prstGeom prst="ellipse">
            <a:avLst/>
          </a:prstGeom>
          <a:solidFill>
            <a:srgbClr val="F23B4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Freeform 129"/>
          <p:cNvSpPr/>
          <p:nvPr/>
        </p:nvSpPr>
        <p:spPr>
          <a:xfrm>
            <a:off x="872810" y="1197595"/>
            <a:ext cx="361689" cy="18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9421"/>
                </a:moveTo>
                <a:cubicBezTo>
                  <a:pt x="18400" y="9421"/>
                  <a:pt x="18100" y="9651"/>
                  <a:pt x="17800" y="9881"/>
                </a:cubicBezTo>
                <a:cubicBezTo>
                  <a:pt x="17500" y="4366"/>
                  <a:pt x="15400" y="0"/>
                  <a:pt x="12900" y="0"/>
                </a:cubicBezTo>
                <a:cubicBezTo>
                  <a:pt x="12200" y="0"/>
                  <a:pt x="11600" y="230"/>
                  <a:pt x="11100" y="689"/>
                </a:cubicBezTo>
                <a:cubicBezTo>
                  <a:pt x="10900" y="919"/>
                  <a:pt x="10800" y="1149"/>
                  <a:pt x="10800" y="1379"/>
                </a:cubicBezTo>
                <a:cubicBezTo>
                  <a:pt x="10800" y="20911"/>
                  <a:pt x="10800" y="20911"/>
                  <a:pt x="10800" y="20911"/>
                </a:cubicBezTo>
                <a:cubicBezTo>
                  <a:pt x="10800" y="21370"/>
                  <a:pt x="11000" y="21600"/>
                  <a:pt x="11100" y="21600"/>
                </a:cubicBezTo>
                <a:cubicBezTo>
                  <a:pt x="11100" y="21600"/>
                  <a:pt x="18800" y="21600"/>
                  <a:pt x="18800" y="21600"/>
                </a:cubicBezTo>
                <a:cubicBezTo>
                  <a:pt x="20400" y="21600"/>
                  <a:pt x="21600" y="18843"/>
                  <a:pt x="21600" y="15626"/>
                </a:cubicBezTo>
                <a:cubicBezTo>
                  <a:pt x="21600" y="12179"/>
                  <a:pt x="20400" y="9421"/>
                  <a:pt x="18800" y="9421"/>
                </a:cubicBezTo>
                <a:close/>
                <a:moveTo>
                  <a:pt x="8500" y="21600"/>
                </a:moveTo>
                <a:cubicBezTo>
                  <a:pt x="9100" y="21600"/>
                  <a:pt x="9100" y="21600"/>
                  <a:pt x="9100" y="21600"/>
                </a:cubicBezTo>
                <a:cubicBezTo>
                  <a:pt x="9500" y="10800"/>
                  <a:pt x="9500" y="10800"/>
                  <a:pt x="9500" y="10800"/>
                </a:cubicBezTo>
                <a:cubicBezTo>
                  <a:pt x="9100" y="0"/>
                  <a:pt x="9100" y="0"/>
                  <a:pt x="9100" y="0"/>
                </a:cubicBezTo>
                <a:cubicBezTo>
                  <a:pt x="8500" y="0"/>
                  <a:pt x="8500" y="0"/>
                  <a:pt x="8500" y="0"/>
                </a:cubicBezTo>
                <a:cubicBezTo>
                  <a:pt x="8100" y="10800"/>
                  <a:pt x="8100" y="10800"/>
                  <a:pt x="8100" y="10800"/>
                </a:cubicBezTo>
                <a:lnTo>
                  <a:pt x="8500" y="21600"/>
                </a:lnTo>
                <a:close/>
                <a:moveTo>
                  <a:pt x="6400" y="21600"/>
                </a:moveTo>
                <a:cubicBezTo>
                  <a:pt x="5800" y="21600"/>
                  <a:pt x="5800" y="21600"/>
                  <a:pt x="5800" y="21600"/>
                </a:cubicBezTo>
                <a:cubicBezTo>
                  <a:pt x="5400" y="13787"/>
                  <a:pt x="5400" y="13787"/>
                  <a:pt x="5400" y="13787"/>
                </a:cubicBezTo>
                <a:cubicBezTo>
                  <a:pt x="5800" y="6204"/>
                  <a:pt x="5800" y="6204"/>
                  <a:pt x="5800" y="6204"/>
                </a:cubicBezTo>
                <a:cubicBezTo>
                  <a:pt x="6400" y="6204"/>
                  <a:pt x="6400" y="6204"/>
                  <a:pt x="6400" y="6204"/>
                </a:cubicBezTo>
                <a:cubicBezTo>
                  <a:pt x="6800" y="14017"/>
                  <a:pt x="6800" y="14017"/>
                  <a:pt x="6800" y="14017"/>
                </a:cubicBezTo>
                <a:lnTo>
                  <a:pt x="6400" y="21600"/>
                </a:lnTo>
                <a:close/>
                <a:moveTo>
                  <a:pt x="3100" y="21600"/>
                </a:moveTo>
                <a:cubicBezTo>
                  <a:pt x="3700" y="21600"/>
                  <a:pt x="3700" y="21600"/>
                  <a:pt x="3700" y="21600"/>
                </a:cubicBezTo>
                <a:cubicBezTo>
                  <a:pt x="4100" y="15396"/>
                  <a:pt x="4100" y="15396"/>
                  <a:pt x="4100" y="15396"/>
                </a:cubicBezTo>
                <a:cubicBezTo>
                  <a:pt x="3700" y="9191"/>
                  <a:pt x="3700" y="9191"/>
                  <a:pt x="3700" y="9191"/>
                </a:cubicBezTo>
                <a:cubicBezTo>
                  <a:pt x="3100" y="9191"/>
                  <a:pt x="3100" y="9191"/>
                  <a:pt x="3100" y="9191"/>
                </a:cubicBezTo>
                <a:cubicBezTo>
                  <a:pt x="2700" y="15396"/>
                  <a:pt x="2700" y="15396"/>
                  <a:pt x="2700" y="15396"/>
                </a:cubicBezTo>
                <a:lnTo>
                  <a:pt x="3100" y="21600"/>
                </a:lnTo>
                <a:close/>
                <a:moveTo>
                  <a:pt x="400" y="18613"/>
                </a:moveTo>
                <a:cubicBezTo>
                  <a:pt x="1000" y="18613"/>
                  <a:pt x="1000" y="18613"/>
                  <a:pt x="1000" y="18613"/>
                </a:cubicBezTo>
                <a:cubicBezTo>
                  <a:pt x="1400" y="15396"/>
                  <a:pt x="1400" y="15396"/>
                  <a:pt x="1400" y="15396"/>
                </a:cubicBezTo>
                <a:cubicBezTo>
                  <a:pt x="1000" y="12409"/>
                  <a:pt x="1000" y="12409"/>
                  <a:pt x="1000" y="12409"/>
                </a:cubicBezTo>
                <a:cubicBezTo>
                  <a:pt x="400" y="12409"/>
                  <a:pt x="400" y="12409"/>
                  <a:pt x="400" y="12409"/>
                </a:cubicBezTo>
                <a:cubicBezTo>
                  <a:pt x="0" y="15396"/>
                  <a:pt x="0" y="15396"/>
                  <a:pt x="0" y="15396"/>
                </a:cubicBezTo>
                <a:lnTo>
                  <a:pt x="400" y="186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Text Placeholder 33"/>
          <p:cNvSpPr txBox="1"/>
          <p:nvPr/>
        </p:nvSpPr>
        <p:spPr>
          <a:xfrm>
            <a:off x="1469526" y="1143619"/>
            <a:ext cx="4421475" cy="325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685800">
              <a:lnSpc>
                <a:spcPct val="130000"/>
              </a:lnSpc>
              <a:defRPr sz="17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sz="1800" kern="1200" dirty="0"/>
              <a:t>数据成果展示</a:t>
            </a:r>
            <a:endParaRPr dirty="0"/>
          </a:p>
        </p:txBody>
      </p:sp>
      <p:sp>
        <p:nvSpPr>
          <p:cNvPr id="210" name="Text Placeholder 33"/>
          <p:cNvSpPr txBox="1"/>
          <p:nvPr/>
        </p:nvSpPr>
        <p:spPr>
          <a:xfrm>
            <a:off x="773387" y="2240987"/>
            <a:ext cx="6903439" cy="193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sz="1400" b="1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CE45642-30F2-CD46-BDAF-63EEB9513DD0}"/>
              </a:ext>
            </a:extLst>
          </p:cNvPr>
          <p:cNvSpPr txBox="1"/>
          <p:nvPr/>
        </p:nvSpPr>
        <p:spPr>
          <a:xfrm>
            <a:off x="5438053" y="1670150"/>
            <a:ext cx="10156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门店微信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85A4B100-9CFC-784A-9D85-4ABE01C08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48" y="2434886"/>
            <a:ext cx="10008870" cy="366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9557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文本框 5"/>
          <p:cNvSpPr txBox="1"/>
          <p:nvPr/>
        </p:nvSpPr>
        <p:spPr>
          <a:xfrm>
            <a:off x="277817" y="242921"/>
            <a:ext cx="142282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2.3</a:t>
            </a:r>
            <a:r>
              <a:rPr lang="zh-CN" altLang="en-US" dirty="0"/>
              <a:t> </a:t>
            </a:r>
            <a:r>
              <a:rPr lang="zh-CN" altLang="en-US" kern="1200" dirty="0"/>
              <a:t>群控</a:t>
            </a:r>
            <a:endParaRPr lang="zh-CN" altLang="en-US" dirty="0"/>
          </a:p>
        </p:txBody>
      </p:sp>
      <p:sp>
        <p:nvSpPr>
          <p:cNvPr id="2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Oval 117"/>
          <p:cNvSpPr/>
          <p:nvPr/>
        </p:nvSpPr>
        <p:spPr>
          <a:xfrm>
            <a:off x="789378" y="1047102"/>
            <a:ext cx="522023" cy="522021"/>
          </a:xfrm>
          <a:prstGeom prst="ellipse">
            <a:avLst/>
          </a:prstGeom>
          <a:solidFill>
            <a:srgbClr val="F23B4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Freeform 129"/>
          <p:cNvSpPr/>
          <p:nvPr/>
        </p:nvSpPr>
        <p:spPr>
          <a:xfrm>
            <a:off x="872810" y="1197595"/>
            <a:ext cx="361689" cy="18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9421"/>
                </a:moveTo>
                <a:cubicBezTo>
                  <a:pt x="18400" y="9421"/>
                  <a:pt x="18100" y="9651"/>
                  <a:pt x="17800" y="9881"/>
                </a:cubicBezTo>
                <a:cubicBezTo>
                  <a:pt x="17500" y="4366"/>
                  <a:pt x="15400" y="0"/>
                  <a:pt x="12900" y="0"/>
                </a:cubicBezTo>
                <a:cubicBezTo>
                  <a:pt x="12200" y="0"/>
                  <a:pt x="11600" y="230"/>
                  <a:pt x="11100" y="689"/>
                </a:cubicBezTo>
                <a:cubicBezTo>
                  <a:pt x="10900" y="919"/>
                  <a:pt x="10800" y="1149"/>
                  <a:pt x="10800" y="1379"/>
                </a:cubicBezTo>
                <a:cubicBezTo>
                  <a:pt x="10800" y="20911"/>
                  <a:pt x="10800" y="20911"/>
                  <a:pt x="10800" y="20911"/>
                </a:cubicBezTo>
                <a:cubicBezTo>
                  <a:pt x="10800" y="21370"/>
                  <a:pt x="11000" y="21600"/>
                  <a:pt x="11100" y="21600"/>
                </a:cubicBezTo>
                <a:cubicBezTo>
                  <a:pt x="11100" y="21600"/>
                  <a:pt x="18800" y="21600"/>
                  <a:pt x="18800" y="21600"/>
                </a:cubicBezTo>
                <a:cubicBezTo>
                  <a:pt x="20400" y="21600"/>
                  <a:pt x="21600" y="18843"/>
                  <a:pt x="21600" y="15626"/>
                </a:cubicBezTo>
                <a:cubicBezTo>
                  <a:pt x="21600" y="12179"/>
                  <a:pt x="20400" y="9421"/>
                  <a:pt x="18800" y="9421"/>
                </a:cubicBezTo>
                <a:close/>
                <a:moveTo>
                  <a:pt x="8500" y="21600"/>
                </a:moveTo>
                <a:cubicBezTo>
                  <a:pt x="9100" y="21600"/>
                  <a:pt x="9100" y="21600"/>
                  <a:pt x="9100" y="21600"/>
                </a:cubicBezTo>
                <a:cubicBezTo>
                  <a:pt x="9500" y="10800"/>
                  <a:pt x="9500" y="10800"/>
                  <a:pt x="9500" y="10800"/>
                </a:cubicBezTo>
                <a:cubicBezTo>
                  <a:pt x="9100" y="0"/>
                  <a:pt x="9100" y="0"/>
                  <a:pt x="9100" y="0"/>
                </a:cubicBezTo>
                <a:cubicBezTo>
                  <a:pt x="8500" y="0"/>
                  <a:pt x="8500" y="0"/>
                  <a:pt x="8500" y="0"/>
                </a:cubicBezTo>
                <a:cubicBezTo>
                  <a:pt x="8100" y="10800"/>
                  <a:pt x="8100" y="10800"/>
                  <a:pt x="8100" y="10800"/>
                </a:cubicBezTo>
                <a:lnTo>
                  <a:pt x="8500" y="21600"/>
                </a:lnTo>
                <a:close/>
                <a:moveTo>
                  <a:pt x="6400" y="21600"/>
                </a:moveTo>
                <a:cubicBezTo>
                  <a:pt x="5800" y="21600"/>
                  <a:pt x="5800" y="21600"/>
                  <a:pt x="5800" y="21600"/>
                </a:cubicBezTo>
                <a:cubicBezTo>
                  <a:pt x="5400" y="13787"/>
                  <a:pt x="5400" y="13787"/>
                  <a:pt x="5400" y="13787"/>
                </a:cubicBezTo>
                <a:cubicBezTo>
                  <a:pt x="5800" y="6204"/>
                  <a:pt x="5800" y="6204"/>
                  <a:pt x="5800" y="6204"/>
                </a:cubicBezTo>
                <a:cubicBezTo>
                  <a:pt x="6400" y="6204"/>
                  <a:pt x="6400" y="6204"/>
                  <a:pt x="6400" y="6204"/>
                </a:cubicBezTo>
                <a:cubicBezTo>
                  <a:pt x="6800" y="14017"/>
                  <a:pt x="6800" y="14017"/>
                  <a:pt x="6800" y="14017"/>
                </a:cubicBezTo>
                <a:lnTo>
                  <a:pt x="6400" y="21600"/>
                </a:lnTo>
                <a:close/>
                <a:moveTo>
                  <a:pt x="3100" y="21600"/>
                </a:moveTo>
                <a:cubicBezTo>
                  <a:pt x="3700" y="21600"/>
                  <a:pt x="3700" y="21600"/>
                  <a:pt x="3700" y="21600"/>
                </a:cubicBezTo>
                <a:cubicBezTo>
                  <a:pt x="4100" y="15396"/>
                  <a:pt x="4100" y="15396"/>
                  <a:pt x="4100" y="15396"/>
                </a:cubicBezTo>
                <a:cubicBezTo>
                  <a:pt x="3700" y="9191"/>
                  <a:pt x="3700" y="9191"/>
                  <a:pt x="3700" y="9191"/>
                </a:cubicBezTo>
                <a:cubicBezTo>
                  <a:pt x="3100" y="9191"/>
                  <a:pt x="3100" y="9191"/>
                  <a:pt x="3100" y="9191"/>
                </a:cubicBezTo>
                <a:cubicBezTo>
                  <a:pt x="2700" y="15396"/>
                  <a:pt x="2700" y="15396"/>
                  <a:pt x="2700" y="15396"/>
                </a:cubicBezTo>
                <a:lnTo>
                  <a:pt x="3100" y="21600"/>
                </a:lnTo>
                <a:close/>
                <a:moveTo>
                  <a:pt x="400" y="18613"/>
                </a:moveTo>
                <a:cubicBezTo>
                  <a:pt x="1000" y="18613"/>
                  <a:pt x="1000" y="18613"/>
                  <a:pt x="1000" y="18613"/>
                </a:cubicBezTo>
                <a:cubicBezTo>
                  <a:pt x="1400" y="15396"/>
                  <a:pt x="1400" y="15396"/>
                  <a:pt x="1400" y="15396"/>
                </a:cubicBezTo>
                <a:cubicBezTo>
                  <a:pt x="1000" y="12409"/>
                  <a:pt x="1000" y="12409"/>
                  <a:pt x="1000" y="12409"/>
                </a:cubicBezTo>
                <a:cubicBezTo>
                  <a:pt x="400" y="12409"/>
                  <a:pt x="400" y="12409"/>
                  <a:pt x="400" y="12409"/>
                </a:cubicBezTo>
                <a:cubicBezTo>
                  <a:pt x="0" y="15396"/>
                  <a:pt x="0" y="15396"/>
                  <a:pt x="0" y="15396"/>
                </a:cubicBezTo>
                <a:lnTo>
                  <a:pt x="400" y="186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Text Placeholder 33"/>
          <p:cNvSpPr txBox="1"/>
          <p:nvPr/>
        </p:nvSpPr>
        <p:spPr>
          <a:xfrm>
            <a:off x="1469526" y="1143619"/>
            <a:ext cx="4421475" cy="325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685800">
              <a:lnSpc>
                <a:spcPct val="130000"/>
              </a:lnSpc>
              <a:defRPr sz="17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sz="1800" kern="1200" dirty="0"/>
              <a:t>数据成果展示 </a:t>
            </a:r>
            <a:endParaRPr dirty="0"/>
          </a:p>
        </p:txBody>
      </p:sp>
      <p:sp>
        <p:nvSpPr>
          <p:cNvPr id="210" name="Text Placeholder 33"/>
          <p:cNvSpPr txBox="1"/>
          <p:nvPr/>
        </p:nvSpPr>
        <p:spPr>
          <a:xfrm>
            <a:off x="773387" y="2240987"/>
            <a:ext cx="6903439" cy="193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sz="1400" b="1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CE45642-30F2-CD46-BDAF-63EEB9513DD0}"/>
              </a:ext>
            </a:extLst>
          </p:cNvPr>
          <p:cNvSpPr txBox="1"/>
          <p:nvPr/>
        </p:nvSpPr>
        <p:spPr>
          <a:xfrm>
            <a:off x="5134299" y="1720390"/>
            <a:ext cx="14773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群控进展明细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E7BDEC8-33C5-484A-A887-3727B9B5F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81" y="2434886"/>
            <a:ext cx="10491360" cy="362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3138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文本框 5"/>
          <p:cNvSpPr txBox="1"/>
          <p:nvPr/>
        </p:nvSpPr>
        <p:spPr>
          <a:xfrm>
            <a:off x="277817" y="242921"/>
            <a:ext cx="142282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2.3</a:t>
            </a:r>
            <a:r>
              <a:rPr lang="zh-CN" altLang="en-US" dirty="0"/>
              <a:t> </a:t>
            </a:r>
            <a:r>
              <a:rPr lang="zh-CN" altLang="en-US" kern="1200" dirty="0"/>
              <a:t>群控</a:t>
            </a:r>
            <a:endParaRPr lang="zh-CN" altLang="en-US" dirty="0"/>
          </a:p>
        </p:txBody>
      </p:sp>
      <p:sp>
        <p:nvSpPr>
          <p:cNvPr id="2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Oval 117"/>
          <p:cNvSpPr/>
          <p:nvPr/>
        </p:nvSpPr>
        <p:spPr>
          <a:xfrm>
            <a:off x="789378" y="1047102"/>
            <a:ext cx="522023" cy="522021"/>
          </a:xfrm>
          <a:prstGeom prst="ellipse">
            <a:avLst/>
          </a:prstGeom>
          <a:solidFill>
            <a:srgbClr val="F23B4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Freeform 129"/>
          <p:cNvSpPr/>
          <p:nvPr/>
        </p:nvSpPr>
        <p:spPr>
          <a:xfrm>
            <a:off x="872810" y="1197595"/>
            <a:ext cx="361689" cy="18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9421"/>
                </a:moveTo>
                <a:cubicBezTo>
                  <a:pt x="18400" y="9421"/>
                  <a:pt x="18100" y="9651"/>
                  <a:pt x="17800" y="9881"/>
                </a:cubicBezTo>
                <a:cubicBezTo>
                  <a:pt x="17500" y="4366"/>
                  <a:pt x="15400" y="0"/>
                  <a:pt x="12900" y="0"/>
                </a:cubicBezTo>
                <a:cubicBezTo>
                  <a:pt x="12200" y="0"/>
                  <a:pt x="11600" y="230"/>
                  <a:pt x="11100" y="689"/>
                </a:cubicBezTo>
                <a:cubicBezTo>
                  <a:pt x="10900" y="919"/>
                  <a:pt x="10800" y="1149"/>
                  <a:pt x="10800" y="1379"/>
                </a:cubicBezTo>
                <a:cubicBezTo>
                  <a:pt x="10800" y="20911"/>
                  <a:pt x="10800" y="20911"/>
                  <a:pt x="10800" y="20911"/>
                </a:cubicBezTo>
                <a:cubicBezTo>
                  <a:pt x="10800" y="21370"/>
                  <a:pt x="11000" y="21600"/>
                  <a:pt x="11100" y="21600"/>
                </a:cubicBezTo>
                <a:cubicBezTo>
                  <a:pt x="11100" y="21600"/>
                  <a:pt x="18800" y="21600"/>
                  <a:pt x="18800" y="21600"/>
                </a:cubicBezTo>
                <a:cubicBezTo>
                  <a:pt x="20400" y="21600"/>
                  <a:pt x="21600" y="18843"/>
                  <a:pt x="21600" y="15626"/>
                </a:cubicBezTo>
                <a:cubicBezTo>
                  <a:pt x="21600" y="12179"/>
                  <a:pt x="20400" y="9421"/>
                  <a:pt x="18800" y="9421"/>
                </a:cubicBezTo>
                <a:close/>
                <a:moveTo>
                  <a:pt x="8500" y="21600"/>
                </a:moveTo>
                <a:cubicBezTo>
                  <a:pt x="9100" y="21600"/>
                  <a:pt x="9100" y="21600"/>
                  <a:pt x="9100" y="21600"/>
                </a:cubicBezTo>
                <a:cubicBezTo>
                  <a:pt x="9500" y="10800"/>
                  <a:pt x="9500" y="10800"/>
                  <a:pt x="9500" y="10800"/>
                </a:cubicBezTo>
                <a:cubicBezTo>
                  <a:pt x="9100" y="0"/>
                  <a:pt x="9100" y="0"/>
                  <a:pt x="9100" y="0"/>
                </a:cubicBezTo>
                <a:cubicBezTo>
                  <a:pt x="8500" y="0"/>
                  <a:pt x="8500" y="0"/>
                  <a:pt x="8500" y="0"/>
                </a:cubicBezTo>
                <a:cubicBezTo>
                  <a:pt x="8100" y="10800"/>
                  <a:pt x="8100" y="10800"/>
                  <a:pt x="8100" y="10800"/>
                </a:cubicBezTo>
                <a:lnTo>
                  <a:pt x="8500" y="21600"/>
                </a:lnTo>
                <a:close/>
                <a:moveTo>
                  <a:pt x="6400" y="21600"/>
                </a:moveTo>
                <a:cubicBezTo>
                  <a:pt x="5800" y="21600"/>
                  <a:pt x="5800" y="21600"/>
                  <a:pt x="5800" y="21600"/>
                </a:cubicBezTo>
                <a:cubicBezTo>
                  <a:pt x="5400" y="13787"/>
                  <a:pt x="5400" y="13787"/>
                  <a:pt x="5400" y="13787"/>
                </a:cubicBezTo>
                <a:cubicBezTo>
                  <a:pt x="5800" y="6204"/>
                  <a:pt x="5800" y="6204"/>
                  <a:pt x="5800" y="6204"/>
                </a:cubicBezTo>
                <a:cubicBezTo>
                  <a:pt x="6400" y="6204"/>
                  <a:pt x="6400" y="6204"/>
                  <a:pt x="6400" y="6204"/>
                </a:cubicBezTo>
                <a:cubicBezTo>
                  <a:pt x="6800" y="14017"/>
                  <a:pt x="6800" y="14017"/>
                  <a:pt x="6800" y="14017"/>
                </a:cubicBezTo>
                <a:lnTo>
                  <a:pt x="6400" y="21600"/>
                </a:lnTo>
                <a:close/>
                <a:moveTo>
                  <a:pt x="3100" y="21600"/>
                </a:moveTo>
                <a:cubicBezTo>
                  <a:pt x="3700" y="21600"/>
                  <a:pt x="3700" y="21600"/>
                  <a:pt x="3700" y="21600"/>
                </a:cubicBezTo>
                <a:cubicBezTo>
                  <a:pt x="4100" y="15396"/>
                  <a:pt x="4100" y="15396"/>
                  <a:pt x="4100" y="15396"/>
                </a:cubicBezTo>
                <a:cubicBezTo>
                  <a:pt x="3700" y="9191"/>
                  <a:pt x="3700" y="9191"/>
                  <a:pt x="3700" y="9191"/>
                </a:cubicBezTo>
                <a:cubicBezTo>
                  <a:pt x="3100" y="9191"/>
                  <a:pt x="3100" y="9191"/>
                  <a:pt x="3100" y="9191"/>
                </a:cubicBezTo>
                <a:cubicBezTo>
                  <a:pt x="2700" y="15396"/>
                  <a:pt x="2700" y="15396"/>
                  <a:pt x="2700" y="15396"/>
                </a:cubicBezTo>
                <a:lnTo>
                  <a:pt x="3100" y="21600"/>
                </a:lnTo>
                <a:close/>
                <a:moveTo>
                  <a:pt x="400" y="18613"/>
                </a:moveTo>
                <a:cubicBezTo>
                  <a:pt x="1000" y="18613"/>
                  <a:pt x="1000" y="18613"/>
                  <a:pt x="1000" y="18613"/>
                </a:cubicBezTo>
                <a:cubicBezTo>
                  <a:pt x="1400" y="15396"/>
                  <a:pt x="1400" y="15396"/>
                  <a:pt x="1400" y="15396"/>
                </a:cubicBezTo>
                <a:cubicBezTo>
                  <a:pt x="1000" y="12409"/>
                  <a:pt x="1000" y="12409"/>
                  <a:pt x="1000" y="12409"/>
                </a:cubicBezTo>
                <a:cubicBezTo>
                  <a:pt x="400" y="12409"/>
                  <a:pt x="400" y="12409"/>
                  <a:pt x="400" y="12409"/>
                </a:cubicBezTo>
                <a:cubicBezTo>
                  <a:pt x="0" y="15396"/>
                  <a:pt x="0" y="15396"/>
                  <a:pt x="0" y="15396"/>
                </a:cubicBezTo>
                <a:lnTo>
                  <a:pt x="400" y="186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Text Placeholder 33"/>
          <p:cNvSpPr txBox="1"/>
          <p:nvPr/>
        </p:nvSpPr>
        <p:spPr>
          <a:xfrm>
            <a:off x="1469526" y="1143619"/>
            <a:ext cx="4421475" cy="325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685800">
              <a:lnSpc>
                <a:spcPct val="130000"/>
              </a:lnSpc>
              <a:defRPr sz="17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sz="1800" kern="1200" dirty="0"/>
              <a:t>数据成果展示 </a:t>
            </a:r>
            <a:endParaRPr dirty="0"/>
          </a:p>
        </p:txBody>
      </p:sp>
      <p:sp>
        <p:nvSpPr>
          <p:cNvPr id="210" name="Text Placeholder 33"/>
          <p:cNvSpPr txBox="1"/>
          <p:nvPr/>
        </p:nvSpPr>
        <p:spPr>
          <a:xfrm>
            <a:off x="773387" y="2240987"/>
            <a:ext cx="6903439" cy="193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sz="1400" b="1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7CE45642-30F2-CD46-BDAF-63EEB9513DD0}"/>
              </a:ext>
            </a:extLst>
          </p:cNvPr>
          <p:cNvSpPr txBox="1"/>
          <p:nvPr/>
        </p:nvSpPr>
        <p:spPr>
          <a:xfrm>
            <a:off x="4357643" y="1715663"/>
            <a:ext cx="418479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销售的库内门店绑定微信明细（</a:t>
            </a:r>
            <a:r>
              <a:rPr lang="en-US" altLang="zh-CN" dirty="0"/>
              <a:t>Top10</a:t>
            </a:r>
            <a:r>
              <a:rPr lang="zh-CN" altLang="en-US" dirty="0"/>
              <a:t>）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7A90FEF2-39E0-DA47-AA12-C1A4CC7F4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86" y="2434886"/>
            <a:ext cx="11022286" cy="331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2368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图片 2" descr="图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0130" y="0"/>
            <a:ext cx="1218478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文本框 6"/>
          <p:cNvSpPr txBox="1"/>
          <p:nvPr/>
        </p:nvSpPr>
        <p:spPr>
          <a:xfrm>
            <a:off x="4949668" y="206222"/>
            <a:ext cx="2085192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Contents</a:t>
            </a:r>
          </a:p>
        </p:txBody>
      </p:sp>
      <p:grpSp>
        <p:nvGrpSpPr>
          <p:cNvPr id="109" name="组 3"/>
          <p:cNvGrpSpPr/>
          <p:nvPr/>
        </p:nvGrpSpPr>
        <p:grpSpPr>
          <a:xfrm>
            <a:off x="1439548" y="2870198"/>
            <a:ext cx="4427853" cy="804170"/>
            <a:chOff x="-1" y="-1"/>
            <a:chExt cx="4427851" cy="804169"/>
          </a:xfrm>
        </p:grpSpPr>
        <p:sp>
          <p:nvSpPr>
            <p:cNvPr id="101" name="文本框 8"/>
            <p:cNvSpPr txBox="1"/>
            <p:nvPr/>
          </p:nvSpPr>
          <p:spPr>
            <a:xfrm>
              <a:off x="954999" y="107905"/>
              <a:ext cx="3472851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457200">
                <a:defRPr sz="2800">
                  <a:solidFill>
                    <a:srgbClr val="404040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rPr lang="zh-CN" altLang="en-US" dirty="0"/>
                <a:t>个人简介</a:t>
              </a:r>
            </a:p>
          </p:txBody>
        </p:sp>
        <p:grpSp>
          <p:nvGrpSpPr>
            <p:cNvPr id="108" name="组合 4"/>
            <p:cNvGrpSpPr/>
            <p:nvPr/>
          </p:nvGrpSpPr>
          <p:grpSpPr>
            <a:xfrm>
              <a:off x="-1" y="-1"/>
              <a:ext cx="804169" cy="804169"/>
              <a:chOff x="0" y="0"/>
              <a:chExt cx="804168" cy="804168"/>
            </a:xfrm>
          </p:grpSpPr>
          <p:grpSp>
            <p:nvGrpSpPr>
              <p:cNvPr id="104" name="椭圆 37"/>
              <p:cNvGrpSpPr/>
              <p:nvPr/>
            </p:nvGrpSpPr>
            <p:grpSpPr>
              <a:xfrm>
                <a:off x="67172" y="51565"/>
                <a:ext cx="669823" cy="701041"/>
                <a:chOff x="0" y="0"/>
                <a:chExt cx="669822" cy="701040"/>
              </a:xfrm>
            </p:grpSpPr>
            <p:sp>
              <p:nvSpPr>
                <p:cNvPr id="102" name="圆形"/>
                <p:cNvSpPr/>
                <p:nvPr/>
              </p:nvSpPr>
              <p:spPr>
                <a:xfrm>
                  <a:off x="0" y="15608"/>
                  <a:ext cx="669823" cy="669823"/>
                </a:xfrm>
                <a:prstGeom prst="ellipse">
                  <a:avLst/>
                </a:prstGeom>
                <a:solidFill>
                  <a:srgbClr val="40404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40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3" name="1"/>
                <p:cNvSpPr txBox="1"/>
                <p:nvPr/>
              </p:nvSpPr>
              <p:spPr>
                <a:xfrm>
                  <a:off x="98092" y="-1"/>
                  <a:ext cx="473638" cy="7010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4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dirty="0"/>
                    <a:t>1</a:t>
                  </a:r>
                </a:p>
              </p:txBody>
            </p:sp>
          </p:grpSp>
          <p:sp>
            <p:nvSpPr>
              <p:cNvPr id="105" name="椭圆 38"/>
              <p:cNvSpPr/>
              <p:nvPr/>
            </p:nvSpPr>
            <p:spPr>
              <a:xfrm>
                <a:off x="-1" y="-1"/>
                <a:ext cx="804170" cy="804169"/>
              </a:xfrm>
              <a:prstGeom prst="ellipse">
                <a:avLst/>
              </a:prstGeom>
              <a:noFill/>
              <a:ln w="12700" cap="flat">
                <a:solidFill>
                  <a:srgbClr val="80808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6" name="椭圆 39"/>
              <p:cNvSpPr/>
              <p:nvPr/>
            </p:nvSpPr>
            <p:spPr>
              <a:xfrm>
                <a:off x="661255" y="622720"/>
                <a:ext cx="104111" cy="104111"/>
              </a:xfrm>
              <a:prstGeom prst="ellipse">
                <a:avLst/>
              </a:prstGeom>
              <a:solidFill>
                <a:srgbClr val="FA324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7" name="椭圆 40"/>
              <p:cNvSpPr/>
              <p:nvPr/>
            </p:nvSpPr>
            <p:spPr>
              <a:xfrm>
                <a:off x="95150" y="41004"/>
                <a:ext cx="104111" cy="104111"/>
              </a:xfrm>
              <a:prstGeom prst="ellipse">
                <a:avLst/>
              </a:prstGeom>
              <a:solidFill>
                <a:srgbClr val="FA324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18" name="组 55"/>
          <p:cNvGrpSpPr/>
          <p:nvPr/>
        </p:nvGrpSpPr>
        <p:grpSpPr>
          <a:xfrm>
            <a:off x="6760848" y="2870198"/>
            <a:ext cx="4427853" cy="804170"/>
            <a:chOff x="-1" y="-1"/>
            <a:chExt cx="4427851" cy="804169"/>
          </a:xfrm>
        </p:grpSpPr>
        <p:sp>
          <p:nvSpPr>
            <p:cNvPr id="110" name="文本框 8"/>
            <p:cNvSpPr txBox="1"/>
            <p:nvPr/>
          </p:nvSpPr>
          <p:spPr>
            <a:xfrm>
              <a:off x="954999" y="107905"/>
              <a:ext cx="347285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457200">
                <a:defRPr sz="2800">
                  <a:solidFill>
                    <a:srgbClr val="404040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rPr lang="zh-CN" altLang="en-US" dirty="0"/>
                <a:t>业务支持</a:t>
              </a:r>
            </a:p>
          </p:txBody>
        </p:sp>
        <p:grpSp>
          <p:nvGrpSpPr>
            <p:cNvPr id="117" name="组合 4"/>
            <p:cNvGrpSpPr/>
            <p:nvPr/>
          </p:nvGrpSpPr>
          <p:grpSpPr>
            <a:xfrm>
              <a:off x="-1" y="-1"/>
              <a:ext cx="804169" cy="804169"/>
              <a:chOff x="0" y="0"/>
              <a:chExt cx="804168" cy="804168"/>
            </a:xfrm>
          </p:grpSpPr>
          <p:grpSp>
            <p:nvGrpSpPr>
              <p:cNvPr id="113" name="椭圆 58"/>
              <p:cNvGrpSpPr/>
              <p:nvPr/>
            </p:nvGrpSpPr>
            <p:grpSpPr>
              <a:xfrm>
                <a:off x="67172" y="51565"/>
                <a:ext cx="669823" cy="701041"/>
                <a:chOff x="0" y="0"/>
                <a:chExt cx="669822" cy="701040"/>
              </a:xfrm>
            </p:grpSpPr>
            <p:sp>
              <p:nvSpPr>
                <p:cNvPr id="111" name="圆形"/>
                <p:cNvSpPr/>
                <p:nvPr/>
              </p:nvSpPr>
              <p:spPr>
                <a:xfrm>
                  <a:off x="0" y="15608"/>
                  <a:ext cx="669823" cy="669823"/>
                </a:xfrm>
                <a:prstGeom prst="ellipse">
                  <a:avLst/>
                </a:prstGeom>
                <a:solidFill>
                  <a:srgbClr val="40404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40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12" name="2"/>
                <p:cNvSpPr txBox="1"/>
                <p:nvPr/>
              </p:nvSpPr>
              <p:spPr>
                <a:xfrm>
                  <a:off x="98092" y="-1"/>
                  <a:ext cx="473638" cy="7010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4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2</a:t>
                  </a:r>
                </a:p>
              </p:txBody>
            </p:sp>
          </p:grpSp>
          <p:sp>
            <p:nvSpPr>
              <p:cNvPr id="114" name="椭圆 59"/>
              <p:cNvSpPr/>
              <p:nvPr/>
            </p:nvSpPr>
            <p:spPr>
              <a:xfrm>
                <a:off x="-1" y="-1"/>
                <a:ext cx="804170" cy="804169"/>
              </a:xfrm>
              <a:prstGeom prst="ellipse">
                <a:avLst/>
              </a:prstGeom>
              <a:noFill/>
              <a:ln w="12700" cap="flat">
                <a:solidFill>
                  <a:srgbClr val="80808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5" name="椭圆 60"/>
              <p:cNvSpPr/>
              <p:nvPr/>
            </p:nvSpPr>
            <p:spPr>
              <a:xfrm>
                <a:off x="661255" y="622720"/>
                <a:ext cx="104111" cy="104111"/>
              </a:xfrm>
              <a:prstGeom prst="ellipse">
                <a:avLst/>
              </a:prstGeom>
              <a:solidFill>
                <a:srgbClr val="FA324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6" name="椭圆 61"/>
              <p:cNvSpPr/>
              <p:nvPr/>
            </p:nvSpPr>
            <p:spPr>
              <a:xfrm>
                <a:off x="95150" y="41004"/>
                <a:ext cx="104111" cy="104111"/>
              </a:xfrm>
              <a:prstGeom prst="ellipse">
                <a:avLst/>
              </a:prstGeom>
              <a:solidFill>
                <a:srgbClr val="FA324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27" name="组 62"/>
          <p:cNvGrpSpPr/>
          <p:nvPr/>
        </p:nvGrpSpPr>
        <p:grpSpPr>
          <a:xfrm>
            <a:off x="1439548" y="4351412"/>
            <a:ext cx="4427853" cy="804170"/>
            <a:chOff x="-1" y="-1"/>
            <a:chExt cx="4427851" cy="804169"/>
          </a:xfrm>
        </p:grpSpPr>
        <p:sp>
          <p:nvSpPr>
            <p:cNvPr id="119" name="文本框 8"/>
            <p:cNvSpPr txBox="1"/>
            <p:nvPr/>
          </p:nvSpPr>
          <p:spPr>
            <a:xfrm>
              <a:off x="954999" y="107905"/>
              <a:ext cx="347285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457200">
                <a:defRPr sz="2800">
                  <a:solidFill>
                    <a:srgbClr val="404040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rPr lang="zh-CN" altLang="en-US" dirty="0"/>
                <a:t>个人成长</a:t>
              </a:r>
            </a:p>
          </p:txBody>
        </p:sp>
        <p:grpSp>
          <p:nvGrpSpPr>
            <p:cNvPr id="126" name="组合 4"/>
            <p:cNvGrpSpPr/>
            <p:nvPr/>
          </p:nvGrpSpPr>
          <p:grpSpPr>
            <a:xfrm>
              <a:off x="-1" y="-1"/>
              <a:ext cx="804169" cy="804169"/>
              <a:chOff x="0" y="0"/>
              <a:chExt cx="804168" cy="804168"/>
            </a:xfrm>
          </p:grpSpPr>
          <p:grpSp>
            <p:nvGrpSpPr>
              <p:cNvPr id="122" name="椭圆 65"/>
              <p:cNvGrpSpPr/>
              <p:nvPr/>
            </p:nvGrpSpPr>
            <p:grpSpPr>
              <a:xfrm>
                <a:off x="67172" y="51565"/>
                <a:ext cx="669823" cy="701041"/>
                <a:chOff x="0" y="0"/>
                <a:chExt cx="669822" cy="701040"/>
              </a:xfrm>
            </p:grpSpPr>
            <p:sp>
              <p:nvSpPr>
                <p:cNvPr id="120" name="圆形"/>
                <p:cNvSpPr/>
                <p:nvPr/>
              </p:nvSpPr>
              <p:spPr>
                <a:xfrm>
                  <a:off x="0" y="15608"/>
                  <a:ext cx="669823" cy="669823"/>
                </a:xfrm>
                <a:prstGeom prst="ellipse">
                  <a:avLst/>
                </a:prstGeom>
                <a:solidFill>
                  <a:srgbClr val="40404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40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21" name="3"/>
                <p:cNvSpPr txBox="1"/>
                <p:nvPr/>
              </p:nvSpPr>
              <p:spPr>
                <a:xfrm>
                  <a:off x="98092" y="-1"/>
                  <a:ext cx="473638" cy="7010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4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t>3</a:t>
                  </a:r>
                </a:p>
              </p:txBody>
            </p:sp>
          </p:grpSp>
          <p:sp>
            <p:nvSpPr>
              <p:cNvPr id="123" name="椭圆 66"/>
              <p:cNvSpPr/>
              <p:nvPr/>
            </p:nvSpPr>
            <p:spPr>
              <a:xfrm>
                <a:off x="-1" y="-1"/>
                <a:ext cx="804170" cy="804169"/>
              </a:xfrm>
              <a:prstGeom prst="ellipse">
                <a:avLst/>
              </a:prstGeom>
              <a:noFill/>
              <a:ln w="12700" cap="flat">
                <a:solidFill>
                  <a:srgbClr val="80808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4" name="椭圆 67"/>
              <p:cNvSpPr/>
              <p:nvPr/>
            </p:nvSpPr>
            <p:spPr>
              <a:xfrm>
                <a:off x="661255" y="622720"/>
                <a:ext cx="104111" cy="104111"/>
              </a:xfrm>
              <a:prstGeom prst="ellipse">
                <a:avLst/>
              </a:prstGeom>
              <a:solidFill>
                <a:srgbClr val="FA324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5" name="椭圆 68"/>
              <p:cNvSpPr/>
              <p:nvPr/>
            </p:nvSpPr>
            <p:spPr>
              <a:xfrm>
                <a:off x="95150" y="41004"/>
                <a:ext cx="104111" cy="104111"/>
              </a:xfrm>
              <a:prstGeom prst="ellipse">
                <a:avLst/>
              </a:prstGeom>
              <a:solidFill>
                <a:srgbClr val="FA324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49" name="组 3">
            <a:extLst>
              <a:ext uri="{FF2B5EF4-FFF2-40B4-BE49-F238E27FC236}">
                <a16:creationId xmlns:a16="http://schemas.microsoft.com/office/drawing/2014/main" xmlns="" id="{C307E533-5E56-C542-A8C8-EE1D6F70876D}"/>
              </a:ext>
            </a:extLst>
          </p:cNvPr>
          <p:cNvGrpSpPr/>
          <p:nvPr/>
        </p:nvGrpSpPr>
        <p:grpSpPr>
          <a:xfrm>
            <a:off x="6760847" y="4351412"/>
            <a:ext cx="4427853" cy="804170"/>
            <a:chOff x="-1" y="-1"/>
            <a:chExt cx="4427851" cy="804169"/>
          </a:xfrm>
        </p:grpSpPr>
        <p:sp>
          <p:nvSpPr>
            <p:cNvPr id="50" name="文本框 8">
              <a:extLst>
                <a:ext uri="{FF2B5EF4-FFF2-40B4-BE49-F238E27FC236}">
                  <a16:creationId xmlns:a16="http://schemas.microsoft.com/office/drawing/2014/main" xmlns="" id="{535C3D4D-861D-1740-A45D-E525140C9AE2}"/>
                </a:ext>
              </a:extLst>
            </p:cNvPr>
            <p:cNvSpPr txBox="1"/>
            <p:nvPr/>
          </p:nvSpPr>
          <p:spPr>
            <a:xfrm>
              <a:off x="954999" y="107905"/>
              <a:ext cx="347285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457200">
                <a:defRPr sz="2800">
                  <a:solidFill>
                    <a:srgbClr val="404040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r>
                <a:rPr lang="zh-CN" altLang="en-US" dirty="0"/>
                <a:t>后续规划</a:t>
              </a:r>
            </a:p>
          </p:txBody>
        </p:sp>
        <p:grpSp>
          <p:nvGrpSpPr>
            <p:cNvPr id="51" name="组合 4">
              <a:extLst>
                <a:ext uri="{FF2B5EF4-FFF2-40B4-BE49-F238E27FC236}">
                  <a16:creationId xmlns:a16="http://schemas.microsoft.com/office/drawing/2014/main" xmlns="" id="{2270C24D-79B3-054D-ABA4-C29A81E3D407}"/>
                </a:ext>
              </a:extLst>
            </p:cNvPr>
            <p:cNvGrpSpPr/>
            <p:nvPr/>
          </p:nvGrpSpPr>
          <p:grpSpPr>
            <a:xfrm>
              <a:off x="-1" y="-1"/>
              <a:ext cx="804169" cy="804169"/>
              <a:chOff x="0" y="0"/>
              <a:chExt cx="804168" cy="804168"/>
            </a:xfrm>
          </p:grpSpPr>
          <p:grpSp>
            <p:nvGrpSpPr>
              <p:cNvPr id="52" name="椭圆 37">
                <a:extLst>
                  <a:ext uri="{FF2B5EF4-FFF2-40B4-BE49-F238E27FC236}">
                    <a16:creationId xmlns:a16="http://schemas.microsoft.com/office/drawing/2014/main" xmlns="" id="{0352EBBA-2A7C-A74D-B012-60A0ABC058A0}"/>
                  </a:ext>
                </a:extLst>
              </p:cNvPr>
              <p:cNvGrpSpPr/>
              <p:nvPr/>
            </p:nvGrpSpPr>
            <p:grpSpPr>
              <a:xfrm>
                <a:off x="67172" y="51565"/>
                <a:ext cx="669823" cy="701041"/>
                <a:chOff x="0" y="0"/>
                <a:chExt cx="669822" cy="701040"/>
              </a:xfrm>
            </p:grpSpPr>
            <p:sp>
              <p:nvSpPr>
                <p:cNvPr id="56" name="圆形">
                  <a:extLst>
                    <a:ext uri="{FF2B5EF4-FFF2-40B4-BE49-F238E27FC236}">
                      <a16:creationId xmlns:a16="http://schemas.microsoft.com/office/drawing/2014/main" xmlns="" id="{DCDBBAFA-25DF-AA4C-887A-6F2DF7E12D81}"/>
                    </a:ext>
                  </a:extLst>
                </p:cNvPr>
                <p:cNvSpPr/>
                <p:nvPr/>
              </p:nvSpPr>
              <p:spPr>
                <a:xfrm>
                  <a:off x="0" y="15608"/>
                  <a:ext cx="669823" cy="669823"/>
                </a:xfrm>
                <a:prstGeom prst="ellipse">
                  <a:avLst/>
                </a:prstGeom>
                <a:solidFill>
                  <a:srgbClr val="40404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 sz="4000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7" name="1">
                  <a:extLst>
                    <a:ext uri="{FF2B5EF4-FFF2-40B4-BE49-F238E27FC236}">
                      <a16:creationId xmlns:a16="http://schemas.microsoft.com/office/drawing/2014/main" xmlns="" id="{6401C273-FDF8-C649-9881-55798026CF0D}"/>
                    </a:ext>
                  </a:extLst>
                </p:cNvPr>
                <p:cNvSpPr txBox="1"/>
                <p:nvPr/>
              </p:nvSpPr>
              <p:spPr>
                <a:xfrm>
                  <a:off x="98092" y="-1"/>
                  <a:ext cx="473638" cy="7010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4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lang="en-US" altLang="zh-CN" dirty="0"/>
                    <a:t>4</a:t>
                  </a:r>
                  <a:endParaRPr dirty="0"/>
                </a:p>
              </p:txBody>
            </p:sp>
          </p:grpSp>
          <p:sp>
            <p:nvSpPr>
              <p:cNvPr id="53" name="椭圆 38">
                <a:extLst>
                  <a:ext uri="{FF2B5EF4-FFF2-40B4-BE49-F238E27FC236}">
                    <a16:creationId xmlns:a16="http://schemas.microsoft.com/office/drawing/2014/main" xmlns="" id="{C6AB330B-35C2-BF4E-8291-A381F38594D1}"/>
                  </a:ext>
                </a:extLst>
              </p:cNvPr>
              <p:cNvSpPr/>
              <p:nvPr/>
            </p:nvSpPr>
            <p:spPr>
              <a:xfrm>
                <a:off x="-1" y="-1"/>
                <a:ext cx="804170" cy="804169"/>
              </a:xfrm>
              <a:prstGeom prst="ellipse">
                <a:avLst/>
              </a:prstGeom>
              <a:noFill/>
              <a:ln w="12700" cap="flat">
                <a:solidFill>
                  <a:srgbClr val="80808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8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4" name="椭圆 39">
                <a:extLst>
                  <a:ext uri="{FF2B5EF4-FFF2-40B4-BE49-F238E27FC236}">
                    <a16:creationId xmlns:a16="http://schemas.microsoft.com/office/drawing/2014/main" xmlns="" id="{330814FF-9B79-2243-ABFA-B78F6B4059D5}"/>
                  </a:ext>
                </a:extLst>
              </p:cNvPr>
              <p:cNvSpPr/>
              <p:nvPr/>
            </p:nvSpPr>
            <p:spPr>
              <a:xfrm>
                <a:off x="661255" y="622720"/>
                <a:ext cx="104111" cy="104111"/>
              </a:xfrm>
              <a:prstGeom prst="ellipse">
                <a:avLst/>
              </a:prstGeom>
              <a:solidFill>
                <a:srgbClr val="FA324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5" name="椭圆 40">
                <a:extLst>
                  <a:ext uri="{FF2B5EF4-FFF2-40B4-BE49-F238E27FC236}">
                    <a16:creationId xmlns:a16="http://schemas.microsoft.com/office/drawing/2014/main" xmlns="" id="{14EE128E-4AB0-F549-8BD0-45BE9A7F94E0}"/>
                  </a:ext>
                </a:extLst>
              </p:cNvPr>
              <p:cNvSpPr/>
              <p:nvPr/>
            </p:nvSpPr>
            <p:spPr>
              <a:xfrm>
                <a:off x="95150" y="41004"/>
                <a:ext cx="104111" cy="104111"/>
              </a:xfrm>
              <a:prstGeom prst="ellipse">
                <a:avLst/>
              </a:prstGeom>
              <a:solidFill>
                <a:srgbClr val="FA324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文本框 5"/>
          <p:cNvSpPr txBox="1"/>
          <p:nvPr/>
        </p:nvSpPr>
        <p:spPr>
          <a:xfrm>
            <a:off x="277817" y="242921"/>
            <a:ext cx="409182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2.3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kern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群控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项目本身的问题</a:t>
            </a:r>
          </a:p>
        </p:txBody>
      </p:sp>
      <p:sp>
        <p:nvSpPr>
          <p:cNvPr id="2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7" name="Oval 117"/>
          <p:cNvSpPr/>
          <p:nvPr/>
        </p:nvSpPr>
        <p:spPr>
          <a:xfrm>
            <a:off x="789378" y="1047102"/>
            <a:ext cx="522023" cy="522021"/>
          </a:xfrm>
          <a:prstGeom prst="ellipse">
            <a:avLst/>
          </a:prstGeom>
          <a:solidFill>
            <a:srgbClr val="F23B4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8" name="Freeform 129"/>
          <p:cNvSpPr/>
          <p:nvPr/>
        </p:nvSpPr>
        <p:spPr>
          <a:xfrm>
            <a:off x="872810" y="1197595"/>
            <a:ext cx="361689" cy="18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9421"/>
                </a:moveTo>
                <a:cubicBezTo>
                  <a:pt x="18400" y="9421"/>
                  <a:pt x="18100" y="9651"/>
                  <a:pt x="17800" y="9881"/>
                </a:cubicBezTo>
                <a:cubicBezTo>
                  <a:pt x="17500" y="4366"/>
                  <a:pt x="15400" y="0"/>
                  <a:pt x="12900" y="0"/>
                </a:cubicBezTo>
                <a:cubicBezTo>
                  <a:pt x="12200" y="0"/>
                  <a:pt x="11600" y="230"/>
                  <a:pt x="11100" y="689"/>
                </a:cubicBezTo>
                <a:cubicBezTo>
                  <a:pt x="10900" y="919"/>
                  <a:pt x="10800" y="1149"/>
                  <a:pt x="10800" y="1379"/>
                </a:cubicBezTo>
                <a:cubicBezTo>
                  <a:pt x="10800" y="20911"/>
                  <a:pt x="10800" y="20911"/>
                  <a:pt x="10800" y="20911"/>
                </a:cubicBezTo>
                <a:cubicBezTo>
                  <a:pt x="10800" y="21370"/>
                  <a:pt x="11000" y="21600"/>
                  <a:pt x="11100" y="21600"/>
                </a:cubicBezTo>
                <a:cubicBezTo>
                  <a:pt x="11100" y="21600"/>
                  <a:pt x="18800" y="21600"/>
                  <a:pt x="18800" y="21600"/>
                </a:cubicBezTo>
                <a:cubicBezTo>
                  <a:pt x="20400" y="21600"/>
                  <a:pt x="21600" y="18843"/>
                  <a:pt x="21600" y="15626"/>
                </a:cubicBezTo>
                <a:cubicBezTo>
                  <a:pt x="21600" y="12179"/>
                  <a:pt x="20400" y="9421"/>
                  <a:pt x="18800" y="9421"/>
                </a:cubicBezTo>
                <a:close/>
                <a:moveTo>
                  <a:pt x="8500" y="21600"/>
                </a:moveTo>
                <a:cubicBezTo>
                  <a:pt x="9100" y="21600"/>
                  <a:pt x="9100" y="21600"/>
                  <a:pt x="9100" y="21600"/>
                </a:cubicBezTo>
                <a:cubicBezTo>
                  <a:pt x="9500" y="10800"/>
                  <a:pt x="9500" y="10800"/>
                  <a:pt x="9500" y="10800"/>
                </a:cubicBezTo>
                <a:cubicBezTo>
                  <a:pt x="9100" y="0"/>
                  <a:pt x="9100" y="0"/>
                  <a:pt x="9100" y="0"/>
                </a:cubicBezTo>
                <a:cubicBezTo>
                  <a:pt x="8500" y="0"/>
                  <a:pt x="8500" y="0"/>
                  <a:pt x="8500" y="0"/>
                </a:cubicBezTo>
                <a:cubicBezTo>
                  <a:pt x="8100" y="10800"/>
                  <a:pt x="8100" y="10800"/>
                  <a:pt x="8100" y="10800"/>
                </a:cubicBezTo>
                <a:lnTo>
                  <a:pt x="8500" y="21600"/>
                </a:lnTo>
                <a:close/>
                <a:moveTo>
                  <a:pt x="6400" y="21600"/>
                </a:moveTo>
                <a:cubicBezTo>
                  <a:pt x="5800" y="21600"/>
                  <a:pt x="5800" y="21600"/>
                  <a:pt x="5800" y="21600"/>
                </a:cubicBezTo>
                <a:cubicBezTo>
                  <a:pt x="5400" y="13787"/>
                  <a:pt x="5400" y="13787"/>
                  <a:pt x="5400" y="13787"/>
                </a:cubicBezTo>
                <a:cubicBezTo>
                  <a:pt x="5800" y="6204"/>
                  <a:pt x="5800" y="6204"/>
                  <a:pt x="5800" y="6204"/>
                </a:cubicBezTo>
                <a:cubicBezTo>
                  <a:pt x="6400" y="6204"/>
                  <a:pt x="6400" y="6204"/>
                  <a:pt x="6400" y="6204"/>
                </a:cubicBezTo>
                <a:cubicBezTo>
                  <a:pt x="6800" y="14017"/>
                  <a:pt x="6800" y="14017"/>
                  <a:pt x="6800" y="14017"/>
                </a:cubicBezTo>
                <a:lnTo>
                  <a:pt x="6400" y="21600"/>
                </a:lnTo>
                <a:close/>
                <a:moveTo>
                  <a:pt x="3100" y="21600"/>
                </a:moveTo>
                <a:cubicBezTo>
                  <a:pt x="3700" y="21600"/>
                  <a:pt x="3700" y="21600"/>
                  <a:pt x="3700" y="21600"/>
                </a:cubicBezTo>
                <a:cubicBezTo>
                  <a:pt x="4100" y="15396"/>
                  <a:pt x="4100" y="15396"/>
                  <a:pt x="4100" y="15396"/>
                </a:cubicBezTo>
                <a:cubicBezTo>
                  <a:pt x="3700" y="9191"/>
                  <a:pt x="3700" y="9191"/>
                  <a:pt x="3700" y="9191"/>
                </a:cubicBezTo>
                <a:cubicBezTo>
                  <a:pt x="3100" y="9191"/>
                  <a:pt x="3100" y="9191"/>
                  <a:pt x="3100" y="9191"/>
                </a:cubicBezTo>
                <a:cubicBezTo>
                  <a:pt x="2700" y="15396"/>
                  <a:pt x="2700" y="15396"/>
                  <a:pt x="2700" y="15396"/>
                </a:cubicBezTo>
                <a:lnTo>
                  <a:pt x="3100" y="21600"/>
                </a:lnTo>
                <a:close/>
                <a:moveTo>
                  <a:pt x="400" y="18613"/>
                </a:moveTo>
                <a:cubicBezTo>
                  <a:pt x="1000" y="18613"/>
                  <a:pt x="1000" y="18613"/>
                  <a:pt x="1000" y="18613"/>
                </a:cubicBezTo>
                <a:cubicBezTo>
                  <a:pt x="1400" y="15396"/>
                  <a:pt x="1400" y="15396"/>
                  <a:pt x="1400" y="15396"/>
                </a:cubicBezTo>
                <a:cubicBezTo>
                  <a:pt x="1000" y="12409"/>
                  <a:pt x="1000" y="12409"/>
                  <a:pt x="1000" y="12409"/>
                </a:cubicBezTo>
                <a:cubicBezTo>
                  <a:pt x="400" y="12409"/>
                  <a:pt x="400" y="12409"/>
                  <a:pt x="400" y="12409"/>
                </a:cubicBezTo>
                <a:cubicBezTo>
                  <a:pt x="0" y="15396"/>
                  <a:pt x="0" y="15396"/>
                  <a:pt x="0" y="15396"/>
                </a:cubicBezTo>
                <a:lnTo>
                  <a:pt x="400" y="186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9" name="Text Placeholder 33"/>
          <p:cNvSpPr txBox="1"/>
          <p:nvPr/>
        </p:nvSpPr>
        <p:spPr>
          <a:xfrm>
            <a:off x="1469526" y="1143619"/>
            <a:ext cx="8394564" cy="325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7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项目时间紧张，整个项目从开发到上线只有</a:t>
            </a:r>
            <a:r>
              <a:rPr lang="en-US" altLang="zh-CN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</a:t>
            </a:r>
            <a:endParaRPr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xmlns="" id="{E4853420-ADF1-364D-AF24-64CC348B9C28}"/>
              </a:ext>
            </a:extLst>
          </p:cNvPr>
          <p:cNvSpPr txBox="1"/>
          <p:nvPr/>
        </p:nvSpPr>
        <p:spPr>
          <a:xfrm>
            <a:off x="524934" y="1996473"/>
            <a:ext cx="3016906" cy="129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1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、对接的外部接口调研，实际调用，对返回模型及字段详细了解，提前定义接收模型、解析代码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2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、提前创建数据库表结构、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mapper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等基础代码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3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、提前定义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hop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接口，加快前端接入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10" name="Shape 539">
            <a:extLst>
              <a:ext uri="{FF2B5EF4-FFF2-40B4-BE49-F238E27FC236}">
                <a16:creationId xmlns:a16="http://schemas.microsoft.com/office/drawing/2014/main" xmlns="" id="{B423B582-EA65-C34B-AFC6-147F85D3824A}"/>
              </a:ext>
            </a:extLst>
          </p:cNvPr>
          <p:cNvSpPr/>
          <p:nvPr/>
        </p:nvSpPr>
        <p:spPr bwMode="auto">
          <a:xfrm>
            <a:off x="2758548" y="3346894"/>
            <a:ext cx="2527300" cy="1274763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Shape 544">
            <a:extLst>
              <a:ext uri="{FF2B5EF4-FFF2-40B4-BE49-F238E27FC236}">
                <a16:creationId xmlns:a16="http://schemas.microsoft.com/office/drawing/2014/main" xmlns="" id="{DDAFAA6E-2E53-FE4A-9AFC-348779C25C4C}"/>
              </a:ext>
            </a:extLst>
          </p:cNvPr>
          <p:cNvSpPr/>
          <p:nvPr/>
        </p:nvSpPr>
        <p:spPr bwMode="auto">
          <a:xfrm>
            <a:off x="4984223" y="3345307"/>
            <a:ext cx="2528888" cy="12763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FA3246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Shape 549">
            <a:extLst>
              <a:ext uri="{FF2B5EF4-FFF2-40B4-BE49-F238E27FC236}">
                <a16:creationId xmlns:a16="http://schemas.microsoft.com/office/drawing/2014/main" xmlns="" id="{07E229DF-564F-314B-85F1-404C95F22E5D}"/>
              </a:ext>
            </a:extLst>
          </p:cNvPr>
          <p:cNvSpPr/>
          <p:nvPr/>
        </p:nvSpPr>
        <p:spPr bwMode="auto">
          <a:xfrm>
            <a:off x="7214661" y="3345307"/>
            <a:ext cx="2527300" cy="12763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Shape 555">
            <a:extLst>
              <a:ext uri="{FF2B5EF4-FFF2-40B4-BE49-F238E27FC236}">
                <a16:creationId xmlns:a16="http://schemas.microsoft.com/office/drawing/2014/main" xmlns="" id="{EBB01362-D116-9447-BC11-EB103EA0EC9A}"/>
              </a:ext>
            </a:extLst>
          </p:cNvPr>
          <p:cNvSpPr/>
          <p:nvPr/>
        </p:nvSpPr>
        <p:spPr bwMode="auto">
          <a:xfrm>
            <a:off x="9443512" y="3345307"/>
            <a:ext cx="2528887" cy="12763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FA3246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529FFE08-54D7-E145-AAD7-A02ED61FD12D}"/>
              </a:ext>
            </a:extLst>
          </p:cNvPr>
          <p:cNvSpPr txBox="1"/>
          <p:nvPr/>
        </p:nvSpPr>
        <p:spPr>
          <a:xfrm>
            <a:off x="3391313" y="3506428"/>
            <a:ext cx="994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703020204020201" charset="-122"/>
              </a:rPr>
              <a:t>开发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703020204020201" charset="-122"/>
            </a:endParaRPr>
          </a:p>
          <a:p>
            <a:pPr algn="ctr"/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703020204020201" charset="-122"/>
              </a:rPr>
              <a:t>(3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703020204020201" charset="-122"/>
              </a:rPr>
              <a:t>天</a:t>
            </a: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703020204020201" charset="-122"/>
              </a:rPr>
              <a:t>)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703020204020201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0723A066-41CC-5E41-AE85-480CDD422CF6}"/>
              </a:ext>
            </a:extLst>
          </p:cNvPr>
          <p:cNvSpPr txBox="1"/>
          <p:nvPr/>
        </p:nvSpPr>
        <p:spPr>
          <a:xfrm>
            <a:off x="5341888" y="3508015"/>
            <a:ext cx="19800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703020204020201" charset="-122"/>
              </a:rPr>
              <a:t>联调、冒烟</a:t>
            </a:r>
            <a:endParaRPr kumimoji="1" lang="en-US" altLang="zh-CN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703020204020201" charset="-122"/>
            </a:endParaRPr>
          </a:p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703020204020201" charset="-122"/>
              </a:rPr>
              <a:t>(3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703020204020201" charset="-122"/>
              </a:rPr>
              <a:t>天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703020204020201" charset="-122"/>
              </a:rPr>
              <a:t>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EBC71996-4C11-E746-BB60-B760FAFE83A2}"/>
              </a:ext>
            </a:extLst>
          </p:cNvPr>
          <p:cNvSpPr txBox="1"/>
          <p:nvPr/>
        </p:nvSpPr>
        <p:spPr>
          <a:xfrm>
            <a:off x="7981219" y="3506428"/>
            <a:ext cx="994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703020204020201" charset="-122"/>
              </a:rPr>
              <a:t>提测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703020204020201" charset="-122"/>
            </a:endParaRPr>
          </a:p>
          <a:p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703020204020201" charset="-122"/>
              </a:rPr>
              <a:t>(1</a:t>
            </a:r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703020204020201" charset="-122"/>
              </a:rPr>
              <a:t>天</a:t>
            </a:r>
            <a:r>
              <a:rPr kumimoji="1"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703020204020201" charset="-122"/>
              </a:rPr>
              <a:t>)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703020204020201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CC90923D-D399-8844-8BFA-DE43429596E4}"/>
              </a:ext>
            </a:extLst>
          </p:cNvPr>
          <p:cNvSpPr txBox="1"/>
          <p:nvPr/>
        </p:nvSpPr>
        <p:spPr>
          <a:xfrm>
            <a:off x="9867165" y="3506427"/>
            <a:ext cx="19800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703020204020201" charset="-122"/>
              </a:rPr>
              <a:t>预发、发布</a:t>
            </a:r>
            <a:endParaRPr kumimoji="1" lang="en-US" altLang="zh-CN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703020204020201" charset="-122"/>
            </a:endParaRPr>
          </a:p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703020204020201" charset="-122"/>
              </a:rPr>
              <a:t>(1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703020204020201" charset="-122"/>
              </a:rPr>
              <a:t>天</a:t>
            </a:r>
            <a:r>
              <a:rPr kumimoji="1" lang="en-US" altLang="zh-CN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703020204020201" charset="-122"/>
              </a:rPr>
              <a:t>)</a:t>
            </a:r>
            <a:endParaRPr kumimoji="1"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703020204020201" charset="-122"/>
            </a:endParaRPr>
          </a:p>
        </p:txBody>
      </p:sp>
      <p:sp>
        <p:nvSpPr>
          <p:cNvPr id="19" name="Text Placeholder 33">
            <a:extLst>
              <a:ext uri="{FF2B5EF4-FFF2-40B4-BE49-F238E27FC236}">
                <a16:creationId xmlns:a16="http://schemas.microsoft.com/office/drawing/2014/main" xmlns="" id="{481F687F-DFFF-4349-938D-C821E01C1E66}"/>
              </a:ext>
            </a:extLst>
          </p:cNvPr>
          <p:cNvSpPr txBox="1"/>
          <p:nvPr/>
        </p:nvSpPr>
        <p:spPr>
          <a:xfrm>
            <a:off x="4984223" y="2830206"/>
            <a:ext cx="3192215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1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、测试提前介入冒烟，与开发同步进行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2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、异常冒烟、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bug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即时沟通，修复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xmlns="" id="{4D761D70-0E99-EE40-BBAF-CBAAFC36ECA2}"/>
              </a:ext>
            </a:extLst>
          </p:cNvPr>
          <p:cNvSpPr txBox="1"/>
          <p:nvPr/>
        </p:nvSpPr>
        <p:spPr>
          <a:xfrm>
            <a:off x="7214660" y="4790084"/>
            <a:ext cx="2801209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1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、产品、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UI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提前验收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2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、线上表结构变更，预发索引提前构建，保证预发无缝切换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3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、弥补之前单测覆盖率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22" name="Shape 544">
            <a:extLst>
              <a:ext uri="{FF2B5EF4-FFF2-40B4-BE49-F238E27FC236}">
                <a16:creationId xmlns:a16="http://schemas.microsoft.com/office/drawing/2014/main" xmlns="" id="{54ABEB6E-A295-2043-B449-2EAA69D04D7F}"/>
              </a:ext>
            </a:extLst>
          </p:cNvPr>
          <p:cNvSpPr/>
          <p:nvPr/>
        </p:nvSpPr>
        <p:spPr bwMode="auto">
          <a:xfrm>
            <a:off x="524934" y="3345307"/>
            <a:ext cx="2528888" cy="12763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5898240 60000 65536"/>
              <a:gd name="T10" fmla="*/ 11796480 60000 65536"/>
              <a:gd name="T11" fmla="*/ 1769472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 extrusionOk="0">
                <a:moveTo>
                  <a:pt x="47" y="0"/>
                </a:moveTo>
                <a:lnTo>
                  <a:pt x="3117" y="10867"/>
                </a:lnTo>
                <a:lnTo>
                  <a:pt x="0" y="21600"/>
                </a:lnTo>
                <a:lnTo>
                  <a:pt x="18545" y="21600"/>
                </a:lnTo>
                <a:lnTo>
                  <a:pt x="21600" y="10963"/>
                </a:lnTo>
                <a:lnTo>
                  <a:pt x="18671" y="18"/>
                </a:lnTo>
                <a:lnTo>
                  <a:pt x="47" y="0"/>
                </a:lnTo>
                <a:close/>
              </a:path>
            </a:pathLst>
          </a:custGeom>
          <a:solidFill>
            <a:srgbClr val="FA3246"/>
          </a:solidFill>
          <a:ln>
            <a:noFill/>
          </a:ln>
        </p:spPr>
        <p:txBody>
          <a:bodyPr lIns="0" tIns="0" rIns="0" bIns="0" anchor="ctr"/>
          <a:lstStyle/>
          <a:p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72F5B0D4-7542-8E4B-885D-E98AC24C19A8}"/>
              </a:ext>
            </a:extLst>
          </p:cNvPr>
          <p:cNvSpPr txBox="1"/>
          <p:nvPr/>
        </p:nvSpPr>
        <p:spPr>
          <a:xfrm>
            <a:off x="1194453" y="3721870"/>
            <a:ext cx="159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panose="020B0703020204020201" charset="-122"/>
              </a:rPr>
              <a:t>开始前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微软雅黑" panose="020B0703020204020201" charset="-122"/>
            </a:endParaRP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xmlns="" id="{A5D1A8F4-64FD-A443-97CD-C8F8071B0AD8}"/>
              </a:ext>
            </a:extLst>
          </p:cNvPr>
          <p:cNvSpPr txBox="1"/>
          <p:nvPr/>
        </p:nvSpPr>
        <p:spPr>
          <a:xfrm>
            <a:off x="2710159" y="4790084"/>
            <a:ext cx="3137748" cy="1292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1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、三方接口接入网关，简化网关开发（不需解析，直接返回原始数据，业务侧进行解析）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2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、内部服务提前定义，供其他业务调用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3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、服务逐个实现，局部替换，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hop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调用测试接口可用性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25" name="Text Placeholder 33">
            <a:extLst>
              <a:ext uri="{FF2B5EF4-FFF2-40B4-BE49-F238E27FC236}">
                <a16:creationId xmlns:a16="http://schemas.microsoft.com/office/drawing/2014/main" xmlns="" id="{A37E7A30-4008-1F46-9A40-37A706E6CEF7}"/>
              </a:ext>
            </a:extLst>
          </p:cNvPr>
          <p:cNvSpPr txBox="1"/>
          <p:nvPr/>
        </p:nvSpPr>
        <p:spPr>
          <a:xfrm>
            <a:off x="9443512" y="2376383"/>
            <a:ext cx="245357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1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、产品、</a:t>
            </a:r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UI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最终验收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2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、线上索引提前构建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  <a:p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3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、弥补之前单测覆盖率</a:t>
            </a:r>
            <a:endParaRPr kumimoji="1" lang="en-US" altLang="zh-CN" sz="14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78C19CD5-DB4F-FB4A-972A-A6B47943D728}"/>
              </a:ext>
            </a:extLst>
          </p:cNvPr>
          <p:cNvSpPr txBox="1"/>
          <p:nvPr/>
        </p:nvSpPr>
        <p:spPr>
          <a:xfrm>
            <a:off x="5618771" y="1620838"/>
            <a:ext cx="6145270" cy="677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项目全过程跟踪，每天同步每个人的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进度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，做好即时补位。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最终在未加班的前提下，保质保量的完成项目上线。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186721419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文本框 5"/>
          <p:cNvSpPr txBox="1"/>
          <p:nvPr/>
        </p:nvSpPr>
        <p:spPr>
          <a:xfrm>
            <a:off x="277817" y="242921"/>
            <a:ext cx="535659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2.3</a:t>
            </a:r>
            <a:r>
              <a:rPr lang="zh-CN" altLang="en-US" dirty="0"/>
              <a:t> </a:t>
            </a:r>
            <a:r>
              <a:rPr lang="zh-CN" altLang="en-US" kern="1200" dirty="0"/>
              <a:t>群控</a:t>
            </a:r>
            <a:r>
              <a:rPr lang="en-US" altLang="zh-CN" dirty="0"/>
              <a:t>-</a:t>
            </a:r>
            <a:r>
              <a:rPr lang="zh-CN" altLang="en-US" dirty="0"/>
              <a:t>项目开发中遇到的问题</a:t>
            </a:r>
          </a:p>
        </p:txBody>
      </p:sp>
      <p:sp>
        <p:nvSpPr>
          <p:cNvPr id="2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Oval 117"/>
          <p:cNvSpPr/>
          <p:nvPr/>
        </p:nvSpPr>
        <p:spPr>
          <a:xfrm>
            <a:off x="789378" y="1047102"/>
            <a:ext cx="522023" cy="522021"/>
          </a:xfrm>
          <a:prstGeom prst="ellipse">
            <a:avLst/>
          </a:prstGeom>
          <a:solidFill>
            <a:srgbClr val="F23B4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Freeform 129"/>
          <p:cNvSpPr/>
          <p:nvPr/>
        </p:nvSpPr>
        <p:spPr>
          <a:xfrm>
            <a:off x="872810" y="1197595"/>
            <a:ext cx="361689" cy="18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9421"/>
                </a:moveTo>
                <a:cubicBezTo>
                  <a:pt x="18400" y="9421"/>
                  <a:pt x="18100" y="9651"/>
                  <a:pt x="17800" y="9881"/>
                </a:cubicBezTo>
                <a:cubicBezTo>
                  <a:pt x="17500" y="4366"/>
                  <a:pt x="15400" y="0"/>
                  <a:pt x="12900" y="0"/>
                </a:cubicBezTo>
                <a:cubicBezTo>
                  <a:pt x="12200" y="0"/>
                  <a:pt x="11600" y="230"/>
                  <a:pt x="11100" y="689"/>
                </a:cubicBezTo>
                <a:cubicBezTo>
                  <a:pt x="10900" y="919"/>
                  <a:pt x="10800" y="1149"/>
                  <a:pt x="10800" y="1379"/>
                </a:cubicBezTo>
                <a:cubicBezTo>
                  <a:pt x="10800" y="20911"/>
                  <a:pt x="10800" y="20911"/>
                  <a:pt x="10800" y="20911"/>
                </a:cubicBezTo>
                <a:cubicBezTo>
                  <a:pt x="10800" y="21370"/>
                  <a:pt x="11000" y="21600"/>
                  <a:pt x="11100" y="21600"/>
                </a:cubicBezTo>
                <a:cubicBezTo>
                  <a:pt x="11100" y="21600"/>
                  <a:pt x="18800" y="21600"/>
                  <a:pt x="18800" y="21600"/>
                </a:cubicBezTo>
                <a:cubicBezTo>
                  <a:pt x="20400" y="21600"/>
                  <a:pt x="21600" y="18843"/>
                  <a:pt x="21600" y="15626"/>
                </a:cubicBezTo>
                <a:cubicBezTo>
                  <a:pt x="21600" y="12179"/>
                  <a:pt x="20400" y="9421"/>
                  <a:pt x="18800" y="9421"/>
                </a:cubicBezTo>
                <a:close/>
                <a:moveTo>
                  <a:pt x="8500" y="21600"/>
                </a:moveTo>
                <a:cubicBezTo>
                  <a:pt x="9100" y="21600"/>
                  <a:pt x="9100" y="21600"/>
                  <a:pt x="9100" y="21600"/>
                </a:cubicBezTo>
                <a:cubicBezTo>
                  <a:pt x="9500" y="10800"/>
                  <a:pt x="9500" y="10800"/>
                  <a:pt x="9500" y="10800"/>
                </a:cubicBezTo>
                <a:cubicBezTo>
                  <a:pt x="9100" y="0"/>
                  <a:pt x="9100" y="0"/>
                  <a:pt x="9100" y="0"/>
                </a:cubicBezTo>
                <a:cubicBezTo>
                  <a:pt x="8500" y="0"/>
                  <a:pt x="8500" y="0"/>
                  <a:pt x="8500" y="0"/>
                </a:cubicBezTo>
                <a:cubicBezTo>
                  <a:pt x="8100" y="10800"/>
                  <a:pt x="8100" y="10800"/>
                  <a:pt x="8100" y="10800"/>
                </a:cubicBezTo>
                <a:lnTo>
                  <a:pt x="8500" y="21600"/>
                </a:lnTo>
                <a:close/>
                <a:moveTo>
                  <a:pt x="6400" y="21600"/>
                </a:moveTo>
                <a:cubicBezTo>
                  <a:pt x="5800" y="21600"/>
                  <a:pt x="5800" y="21600"/>
                  <a:pt x="5800" y="21600"/>
                </a:cubicBezTo>
                <a:cubicBezTo>
                  <a:pt x="5400" y="13787"/>
                  <a:pt x="5400" y="13787"/>
                  <a:pt x="5400" y="13787"/>
                </a:cubicBezTo>
                <a:cubicBezTo>
                  <a:pt x="5800" y="6204"/>
                  <a:pt x="5800" y="6204"/>
                  <a:pt x="5800" y="6204"/>
                </a:cubicBezTo>
                <a:cubicBezTo>
                  <a:pt x="6400" y="6204"/>
                  <a:pt x="6400" y="6204"/>
                  <a:pt x="6400" y="6204"/>
                </a:cubicBezTo>
                <a:cubicBezTo>
                  <a:pt x="6800" y="14017"/>
                  <a:pt x="6800" y="14017"/>
                  <a:pt x="6800" y="14017"/>
                </a:cubicBezTo>
                <a:lnTo>
                  <a:pt x="6400" y="21600"/>
                </a:lnTo>
                <a:close/>
                <a:moveTo>
                  <a:pt x="3100" y="21600"/>
                </a:moveTo>
                <a:cubicBezTo>
                  <a:pt x="3700" y="21600"/>
                  <a:pt x="3700" y="21600"/>
                  <a:pt x="3700" y="21600"/>
                </a:cubicBezTo>
                <a:cubicBezTo>
                  <a:pt x="4100" y="15396"/>
                  <a:pt x="4100" y="15396"/>
                  <a:pt x="4100" y="15396"/>
                </a:cubicBezTo>
                <a:cubicBezTo>
                  <a:pt x="3700" y="9191"/>
                  <a:pt x="3700" y="9191"/>
                  <a:pt x="3700" y="9191"/>
                </a:cubicBezTo>
                <a:cubicBezTo>
                  <a:pt x="3100" y="9191"/>
                  <a:pt x="3100" y="9191"/>
                  <a:pt x="3100" y="9191"/>
                </a:cubicBezTo>
                <a:cubicBezTo>
                  <a:pt x="2700" y="15396"/>
                  <a:pt x="2700" y="15396"/>
                  <a:pt x="2700" y="15396"/>
                </a:cubicBezTo>
                <a:lnTo>
                  <a:pt x="3100" y="21600"/>
                </a:lnTo>
                <a:close/>
                <a:moveTo>
                  <a:pt x="400" y="18613"/>
                </a:moveTo>
                <a:cubicBezTo>
                  <a:pt x="1000" y="18613"/>
                  <a:pt x="1000" y="18613"/>
                  <a:pt x="1000" y="18613"/>
                </a:cubicBezTo>
                <a:cubicBezTo>
                  <a:pt x="1400" y="15396"/>
                  <a:pt x="1400" y="15396"/>
                  <a:pt x="1400" y="15396"/>
                </a:cubicBezTo>
                <a:cubicBezTo>
                  <a:pt x="1000" y="12409"/>
                  <a:pt x="1000" y="12409"/>
                  <a:pt x="1000" y="12409"/>
                </a:cubicBezTo>
                <a:cubicBezTo>
                  <a:pt x="400" y="12409"/>
                  <a:pt x="400" y="12409"/>
                  <a:pt x="400" y="12409"/>
                </a:cubicBezTo>
                <a:cubicBezTo>
                  <a:pt x="0" y="15396"/>
                  <a:pt x="0" y="15396"/>
                  <a:pt x="0" y="15396"/>
                </a:cubicBezTo>
                <a:lnTo>
                  <a:pt x="400" y="186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Text Placeholder 33"/>
          <p:cNvSpPr txBox="1"/>
          <p:nvPr/>
        </p:nvSpPr>
        <p:spPr>
          <a:xfrm>
            <a:off x="1469525" y="1143619"/>
            <a:ext cx="8642037" cy="325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7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sz="1800" dirty="0"/>
              <a:t>多个渠道对门店微信并行获取、合并时，如何防止生成多条门店微信数据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3420FB7-B122-C24D-A69A-CD84D7E94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78" y="2066999"/>
            <a:ext cx="8870330" cy="340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0025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文本框 5"/>
          <p:cNvSpPr txBox="1"/>
          <p:nvPr/>
        </p:nvSpPr>
        <p:spPr>
          <a:xfrm>
            <a:off x="277817" y="242921"/>
            <a:ext cx="5169042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2.3</a:t>
            </a:r>
            <a:r>
              <a:rPr lang="zh-CN" altLang="en-US" dirty="0"/>
              <a:t> </a:t>
            </a:r>
            <a:r>
              <a:rPr lang="zh-CN" altLang="en-US" kern="1200" dirty="0"/>
              <a:t>群控</a:t>
            </a:r>
            <a:r>
              <a:rPr lang="en-US" altLang="zh-CN" dirty="0"/>
              <a:t>-</a:t>
            </a:r>
            <a:r>
              <a:rPr lang="zh-CN" altLang="en-US" dirty="0"/>
              <a:t>项目潜在问题优化方案</a:t>
            </a:r>
          </a:p>
        </p:txBody>
      </p:sp>
      <p:sp>
        <p:nvSpPr>
          <p:cNvPr id="2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Oval 117"/>
          <p:cNvSpPr/>
          <p:nvPr/>
        </p:nvSpPr>
        <p:spPr>
          <a:xfrm>
            <a:off x="789378" y="1047102"/>
            <a:ext cx="522023" cy="522021"/>
          </a:xfrm>
          <a:prstGeom prst="ellipse">
            <a:avLst/>
          </a:prstGeom>
          <a:solidFill>
            <a:srgbClr val="F23B4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Freeform 129"/>
          <p:cNvSpPr/>
          <p:nvPr/>
        </p:nvSpPr>
        <p:spPr>
          <a:xfrm>
            <a:off x="872810" y="1197595"/>
            <a:ext cx="361689" cy="18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9421"/>
                </a:moveTo>
                <a:cubicBezTo>
                  <a:pt x="18400" y="9421"/>
                  <a:pt x="18100" y="9651"/>
                  <a:pt x="17800" y="9881"/>
                </a:cubicBezTo>
                <a:cubicBezTo>
                  <a:pt x="17500" y="4366"/>
                  <a:pt x="15400" y="0"/>
                  <a:pt x="12900" y="0"/>
                </a:cubicBezTo>
                <a:cubicBezTo>
                  <a:pt x="12200" y="0"/>
                  <a:pt x="11600" y="230"/>
                  <a:pt x="11100" y="689"/>
                </a:cubicBezTo>
                <a:cubicBezTo>
                  <a:pt x="10900" y="919"/>
                  <a:pt x="10800" y="1149"/>
                  <a:pt x="10800" y="1379"/>
                </a:cubicBezTo>
                <a:cubicBezTo>
                  <a:pt x="10800" y="20911"/>
                  <a:pt x="10800" y="20911"/>
                  <a:pt x="10800" y="20911"/>
                </a:cubicBezTo>
                <a:cubicBezTo>
                  <a:pt x="10800" y="21370"/>
                  <a:pt x="11000" y="21600"/>
                  <a:pt x="11100" y="21600"/>
                </a:cubicBezTo>
                <a:cubicBezTo>
                  <a:pt x="11100" y="21600"/>
                  <a:pt x="18800" y="21600"/>
                  <a:pt x="18800" y="21600"/>
                </a:cubicBezTo>
                <a:cubicBezTo>
                  <a:pt x="20400" y="21600"/>
                  <a:pt x="21600" y="18843"/>
                  <a:pt x="21600" y="15626"/>
                </a:cubicBezTo>
                <a:cubicBezTo>
                  <a:pt x="21600" y="12179"/>
                  <a:pt x="20400" y="9421"/>
                  <a:pt x="18800" y="9421"/>
                </a:cubicBezTo>
                <a:close/>
                <a:moveTo>
                  <a:pt x="8500" y="21600"/>
                </a:moveTo>
                <a:cubicBezTo>
                  <a:pt x="9100" y="21600"/>
                  <a:pt x="9100" y="21600"/>
                  <a:pt x="9100" y="21600"/>
                </a:cubicBezTo>
                <a:cubicBezTo>
                  <a:pt x="9500" y="10800"/>
                  <a:pt x="9500" y="10800"/>
                  <a:pt x="9500" y="10800"/>
                </a:cubicBezTo>
                <a:cubicBezTo>
                  <a:pt x="9100" y="0"/>
                  <a:pt x="9100" y="0"/>
                  <a:pt x="9100" y="0"/>
                </a:cubicBezTo>
                <a:cubicBezTo>
                  <a:pt x="8500" y="0"/>
                  <a:pt x="8500" y="0"/>
                  <a:pt x="8500" y="0"/>
                </a:cubicBezTo>
                <a:cubicBezTo>
                  <a:pt x="8100" y="10800"/>
                  <a:pt x="8100" y="10800"/>
                  <a:pt x="8100" y="10800"/>
                </a:cubicBezTo>
                <a:lnTo>
                  <a:pt x="8500" y="21600"/>
                </a:lnTo>
                <a:close/>
                <a:moveTo>
                  <a:pt x="6400" y="21600"/>
                </a:moveTo>
                <a:cubicBezTo>
                  <a:pt x="5800" y="21600"/>
                  <a:pt x="5800" y="21600"/>
                  <a:pt x="5800" y="21600"/>
                </a:cubicBezTo>
                <a:cubicBezTo>
                  <a:pt x="5400" y="13787"/>
                  <a:pt x="5400" y="13787"/>
                  <a:pt x="5400" y="13787"/>
                </a:cubicBezTo>
                <a:cubicBezTo>
                  <a:pt x="5800" y="6204"/>
                  <a:pt x="5800" y="6204"/>
                  <a:pt x="5800" y="6204"/>
                </a:cubicBezTo>
                <a:cubicBezTo>
                  <a:pt x="6400" y="6204"/>
                  <a:pt x="6400" y="6204"/>
                  <a:pt x="6400" y="6204"/>
                </a:cubicBezTo>
                <a:cubicBezTo>
                  <a:pt x="6800" y="14017"/>
                  <a:pt x="6800" y="14017"/>
                  <a:pt x="6800" y="14017"/>
                </a:cubicBezTo>
                <a:lnTo>
                  <a:pt x="6400" y="21600"/>
                </a:lnTo>
                <a:close/>
                <a:moveTo>
                  <a:pt x="3100" y="21600"/>
                </a:moveTo>
                <a:cubicBezTo>
                  <a:pt x="3700" y="21600"/>
                  <a:pt x="3700" y="21600"/>
                  <a:pt x="3700" y="21600"/>
                </a:cubicBezTo>
                <a:cubicBezTo>
                  <a:pt x="4100" y="15396"/>
                  <a:pt x="4100" y="15396"/>
                  <a:pt x="4100" y="15396"/>
                </a:cubicBezTo>
                <a:cubicBezTo>
                  <a:pt x="3700" y="9191"/>
                  <a:pt x="3700" y="9191"/>
                  <a:pt x="3700" y="9191"/>
                </a:cubicBezTo>
                <a:cubicBezTo>
                  <a:pt x="3100" y="9191"/>
                  <a:pt x="3100" y="9191"/>
                  <a:pt x="3100" y="9191"/>
                </a:cubicBezTo>
                <a:cubicBezTo>
                  <a:pt x="2700" y="15396"/>
                  <a:pt x="2700" y="15396"/>
                  <a:pt x="2700" y="15396"/>
                </a:cubicBezTo>
                <a:lnTo>
                  <a:pt x="3100" y="21600"/>
                </a:lnTo>
                <a:close/>
                <a:moveTo>
                  <a:pt x="400" y="18613"/>
                </a:moveTo>
                <a:cubicBezTo>
                  <a:pt x="1000" y="18613"/>
                  <a:pt x="1000" y="18613"/>
                  <a:pt x="1000" y="18613"/>
                </a:cubicBezTo>
                <a:cubicBezTo>
                  <a:pt x="1400" y="15396"/>
                  <a:pt x="1400" y="15396"/>
                  <a:pt x="1400" y="15396"/>
                </a:cubicBezTo>
                <a:cubicBezTo>
                  <a:pt x="1000" y="12409"/>
                  <a:pt x="1000" y="12409"/>
                  <a:pt x="1000" y="12409"/>
                </a:cubicBezTo>
                <a:cubicBezTo>
                  <a:pt x="400" y="12409"/>
                  <a:pt x="400" y="12409"/>
                  <a:pt x="400" y="12409"/>
                </a:cubicBezTo>
                <a:cubicBezTo>
                  <a:pt x="0" y="15396"/>
                  <a:pt x="0" y="15396"/>
                  <a:pt x="0" y="15396"/>
                </a:cubicBezTo>
                <a:lnTo>
                  <a:pt x="400" y="186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Text Placeholder 33"/>
          <p:cNvSpPr txBox="1"/>
          <p:nvPr/>
        </p:nvSpPr>
        <p:spPr>
          <a:xfrm>
            <a:off x="1469525" y="1143619"/>
            <a:ext cx="8642037" cy="325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7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/>
            <a:r>
              <a:rPr lang="zh-CN" altLang="en-US" sz="1800" dirty="0"/>
              <a:t>门店微信数据同步频率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4EBB36B-103E-7149-8E1A-BF4C0853E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25" y="1468643"/>
            <a:ext cx="9556438" cy="483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7249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文本框 5"/>
          <p:cNvSpPr txBox="1"/>
          <p:nvPr/>
        </p:nvSpPr>
        <p:spPr>
          <a:xfrm>
            <a:off x="277817" y="242921"/>
            <a:ext cx="142282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2.3</a:t>
            </a:r>
            <a:r>
              <a:rPr lang="zh-CN" altLang="en-US" dirty="0"/>
              <a:t> </a:t>
            </a:r>
            <a:r>
              <a:rPr lang="zh-CN" altLang="en-US" kern="1200" dirty="0"/>
              <a:t>群控</a:t>
            </a:r>
            <a:endParaRPr lang="zh-CN" altLang="en-US" dirty="0"/>
          </a:p>
        </p:txBody>
      </p:sp>
      <p:sp>
        <p:nvSpPr>
          <p:cNvPr id="2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Oval 117"/>
          <p:cNvSpPr/>
          <p:nvPr/>
        </p:nvSpPr>
        <p:spPr>
          <a:xfrm>
            <a:off x="789378" y="1047102"/>
            <a:ext cx="522023" cy="522021"/>
          </a:xfrm>
          <a:prstGeom prst="ellipse">
            <a:avLst/>
          </a:prstGeom>
          <a:solidFill>
            <a:srgbClr val="F23B4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Freeform 129"/>
          <p:cNvSpPr/>
          <p:nvPr/>
        </p:nvSpPr>
        <p:spPr>
          <a:xfrm>
            <a:off x="872810" y="1197595"/>
            <a:ext cx="361689" cy="18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9421"/>
                </a:moveTo>
                <a:cubicBezTo>
                  <a:pt x="18400" y="9421"/>
                  <a:pt x="18100" y="9651"/>
                  <a:pt x="17800" y="9881"/>
                </a:cubicBezTo>
                <a:cubicBezTo>
                  <a:pt x="17500" y="4366"/>
                  <a:pt x="15400" y="0"/>
                  <a:pt x="12900" y="0"/>
                </a:cubicBezTo>
                <a:cubicBezTo>
                  <a:pt x="12200" y="0"/>
                  <a:pt x="11600" y="230"/>
                  <a:pt x="11100" y="689"/>
                </a:cubicBezTo>
                <a:cubicBezTo>
                  <a:pt x="10900" y="919"/>
                  <a:pt x="10800" y="1149"/>
                  <a:pt x="10800" y="1379"/>
                </a:cubicBezTo>
                <a:cubicBezTo>
                  <a:pt x="10800" y="20911"/>
                  <a:pt x="10800" y="20911"/>
                  <a:pt x="10800" y="20911"/>
                </a:cubicBezTo>
                <a:cubicBezTo>
                  <a:pt x="10800" y="21370"/>
                  <a:pt x="11000" y="21600"/>
                  <a:pt x="11100" y="21600"/>
                </a:cubicBezTo>
                <a:cubicBezTo>
                  <a:pt x="11100" y="21600"/>
                  <a:pt x="18800" y="21600"/>
                  <a:pt x="18800" y="21600"/>
                </a:cubicBezTo>
                <a:cubicBezTo>
                  <a:pt x="20400" y="21600"/>
                  <a:pt x="21600" y="18843"/>
                  <a:pt x="21600" y="15626"/>
                </a:cubicBezTo>
                <a:cubicBezTo>
                  <a:pt x="21600" y="12179"/>
                  <a:pt x="20400" y="9421"/>
                  <a:pt x="18800" y="9421"/>
                </a:cubicBezTo>
                <a:close/>
                <a:moveTo>
                  <a:pt x="8500" y="21600"/>
                </a:moveTo>
                <a:cubicBezTo>
                  <a:pt x="9100" y="21600"/>
                  <a:pt x="9100" y="21600"/>
                  <a:pt x="9100" y="21600"/>
                </a:cubicBezTo>
                <a:cubicBezTo>
                  <a:pt x="9500" y="10800"/>
                  <a:pt x="9500" y="10800"/>
                  <a:pt x="9500" y="10800"/>
                </a:cubicBezTo>
                <a:cubicBezTo>
                  <a:pt x="9100" y="0"/>
                  <a:pt x="9100" y="0"/>
                  <a:pt x="9100" y="0"/>
                </a:cubicBezTo>
                <a:cubicBezTo>
                  <a:pt x="8500" y="0"/>
                  <a:pt x="8500" y="0"/>
                  <a:pt x="8500" y="0"/>
                </a:cubicBezTo>
                <a:cubicBezTo>
                  <a:pt x="8100" y="10800"/>
                  <a:pt x="8100" y="10800"/>
                  <a:pt x="8100" y="10800"/>
                </a:cubicBezTo>
                <a:lnTo>
                  <a:pt x="8500" y="21600"/>
                </a:lnTo>
                <a:close/>
                <a:moveTo>
                  <a:pt x="6400" y="21600"/>
                </a:moveTo>
                <a:cubicBezTo>
                  <a:pt x="5800" y="21600"/>
                  <a:pt x="5800" y="21600"/>
                  <a:pt x="5800" y="21600"/>
                </a:cubicBezTo>
                <a:cubicBezTo>
                  <a:pt x="5400" y="13787"/>
                  <a:pt x="5400" y="13787"/>
                  <a:pt x="5400" y="13787"/>
                </a:cubicBezTo>
                <a:cubicBezTo>
                  <a:pt x="5800" y="6204"/>
                  <a:pt x="5800" y="6204"/>
                  <a:pt x="5800" y="6204"/>
                </a:cubicBezTo>
                <a:cubicBezTo>
                  <a:pt x="6400" y="6204"/>
                  <a:pt x="6400" y="6204"/>
                  <a:pt x="6400" y="6204"/>
                </a:cubicBezTo>
                <a:cubicBezTo>
                  <a:pt x="6800" y="14017"/>
                  <a:pt x="6800" y="14017"/>
                  <a:pt x="6800" y="14017"/>
                </a:cubicBezTo>
                <a:lnTo>
                  <a:pt x="6400" y="21600"/>
                </a:lnTo>
                <a:close/>
                <a:moveTo>
                  <a:pt x="3100" y="21600"/>
                </a:moveTo>
                <a:cubicBezTo>
                  <a:pt x="3700" y="21600"/>
                  <a:pt x="3700" y="21600"/>
                  <a:pt x="3700" y="21600"/>
                </a:cubicBezTo>
                <a:cubicBezTo>
                  <a:pt x="4100" y="15396"/>
                  <a:pt x="4100" y="15396"/>
                  <a:pt x="4100" y="15396"/>
                </a:cubicBezTo>
                <a:cubicBezTo>
                  <a:pt x="3700" y="9191"/>
                  <a:pt x="3700" y="9191"/>
                  <a:pt x="3700" y="9191"/>
                </a:cubicBezTo>
                <a:cubicBezTo>
                  <a:pt x="3100" y="9191"/>
                  <a:pt x="3100" y="9191"/>
                  <a:pt x="3100" y="9191"/>
                </a:cubicBezTo>
                <a:cubicBezTo>
                  <a:pt x="2700" y="15396"/>
                  <a:pt x="2700" y="15396"/>
                  <a:pt x="2700" y="15396"/>
                </a:cubicBezTo>
                <a:lnTo>
                  <a:pt x="3100" y="21600"/>
                </a:lnTo>
                <a:close/>
                <a:moveTo>
                  <a:pt x="400" y="18613"/>
                </a:moveTo>
                <a:cubicBezTo>
                  <a:pt x="1000" y="18613"/>
                  <a:pt x="1000" y="18613"/>
                  <a:pt x="1000" y="18613"/>
                </a:cubicBezTo>
                <a:cubicBezTo>
                  <a:pt x="1400" y="15396"/>
                  <a:pt x="1400" y="15396"/>
                  <a:pt x="1400" y="15396"/>
                </a:cubicBezTo>
                <a:cubicBezTo>
                  <a:pt x="1000" y="12409"/>
                  <a:pt x="1000" y="12409"/>
                  <a:pt x="1000" y="12409"/>
                </a:cubicBezTo>
                <a:cubicBezTo>
                  <a:pt x="400" y="12409"/>
                  <a:pt x="400" y="12409"/>
                  <a:pt x="400" y="12409"/>
                </a:cubicBezTo>
                <a:cubicBezTo>
                  <a:pt x="0" y="15396"/>
                  <a:pt x="0" y="15396"/>
                  <a:pt x="0" y="15396"/>
                </a:cubicBezTo>
                <a:lnTo>
                  <a:pt x="400" y="186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Text Placeholder 33"/>
          <p:cNvSpPr txBox="1"/>
          <p:nvPr/>
        </p:nvSpPr>
        <p:spPr>
          <a:xfrm>
            <a:off x="1469526" y="1143619"/>
            <a:ext cx="4421475" cy="325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685800">
              <a:lnSpc>
                <a:spcPct val="130000"/>
              </a:lnSpc>
              <a:defRPr sz="17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1800" kern="1200" dirty="0"/>
              <a:t>沉淀</a:t>
            </a:r>
            <a:endParaRPr dirty="0"/>
          </a:p>
        </p:txBody>
      </p:sp>
      <p:sp>
        <p:nvSpPr>
          <p:cNvPr id="3" name="文本框 2"/>
          <p:cNvSpPr txBox="1"/>
          <p:nvPr/>
        </p:nvSpPr>
        <p:spPr>
          <a:xfrm>
            <a:off x="789378" y="2208328"/>
            <a:ext cx="4007799" cy="25545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altLang="zh-CN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DengXian"/>
              </a:rPr>
              <a:t>1</a:t>
            </a:r>
            <a:r>
              <a:rPr kumimoji="0" lang="zh-CN" alt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charset="-122"/>
                <a:ea typeface="Microsoft YaHei" charset="-122"/>
                <a:cs typeface="Microsoft YaHei" charset="-122"/>
                <a:sym typeface="DengXian"/>
              </a:rPr>
              <a:t>、搭建了三套系统触达门店微信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通道</a:t>
            </a:r>
            <a:endParaRPr kumimoji="0" lang="en-US" altLang="zh-CN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charset="-122"/>
              <a:ea typeface="Microsoft YaHei" charset="-122"/>
              <a:cs typeface="Microsoft YaHei" charset="-122"/>
              <a:sym typeface="DengXian"/>
            </a:endParaRPr>
          </a:p>
          <a:p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、搭建了门店微信与门店业务的桥梁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、新的通道易扩展，只需做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数据清</a:t>
            </a:r>
            <a:endParaRPr lang="en-US" altLang="zh-CN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洗，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便可接入新渠道。支持后续服务升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降级，稳定性、健壮性的保障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9AA0EEB-E366-CF49-9EA7-61B290708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609" y="1382853"/>
            <a:ext cx="6654156" cy="488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8519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文本框 5"/>
          <p:cNvSpPr txBox="1"/>
          <p:nvPr/>
        </p:nvSpPr>
        <p:spPr>
          <a:xfrm>
            <a:off x="277817" y="242921"/>
            <a:ext cx="1422823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2.3</a:t>
            </a:r>
            <a:r>
              <a:rPr lang="zh-CN" altLang="en-US" dirty="0"/>
              <a:t> </a:t>
            </a:r>
            <a:r>
              <a:rPr lang="zh-CN" altLang="en-US" kern="1200" dirty="0"/>
              <a:t>群控</a:t>
            </a:r>
            <a:endParaRPr lang="zh-CN" altLang="en-US" dirty="0"/>
          </a:p>
        </p:txBody>
      </p:sp>
      <p:sp>
        <p:nvSpPr>
          <p:cNvPr id="2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Oval 117"/>
          <p:cNvSpPr/>
          <p:nvPr/>
        </p:nvSpPr>
        <p:spPr>
          <a:xfrm>
            <a:off x="789378" y="1047102"/>
            <a:ext cx="522023" cy="522021"/>
          </a:xfrm>
          <a:prstGeom prst="ellipse">
            <a:avLst/>
          </a:prstGeom>
          <a:solidFill>
            <a:srgbClr val="F23B4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Freeform 129"/>
          <p:cNvSpPr/>
          <p:nvPr/>
        </p:nvSpPr>
        <p:spPr>
          <a:xfrm>
            <a:off x="872810" y="1197595"/>
            <a:ext cx="361689" cy="18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9421"/>
                </a:moveTo>
                <a:cubicBezTo>
                  <a:pt x="18400" y="9421"/>
                  <a:pt x="18100" y="9651"/>
                  <a:pt x="17800" y="9881"/>
                </a:cubicBezTo>
                <a:cubicBezTo>
                  <a:pt x="17500" y="4366"/>
                  <a:pt x="15400" y="0"/>
                  <a:pt x="12900" y="0"/>
                </a:cubicBezTo>
                <a:cubicBezTo>
                  <a:pt x="12200" y="0"/>
                  <a:pt x="11600" y="230"/>
                  <a:pt x="11100" y="689"/>
                </a:cubicBezTo>
                <a:cubicBezTo>
                  <a:pt x="10900" y="919"/>
                  <a:pt x="10800" y="1149"/>
                  <a:pt x="10800" y="1379"/>
                </a:cubicBezTo>
                <a:cubicBezTo>
                  <a:pt x="10800" y="20911"/>
                  <a:pt x="10800" y="20911"/>
                  <a:pt x="10800" y="20911"/>
                </a:cubicBezTo>
                <a:cubicBezTo>
                  <a:pt x="10800" y="21370"/>
                  <a:pt x="11000" y="21600"/>
                  <a:pt x="11100" y="21600"/>
                </a:cubicBezTo>
                <a:cubicBezTo>
                  <a:pt x="11100" y="21600"/>
                  <a:pt x="18800" y="21600"/>
                  <a:pt x="18800" y="21600"/>
                </a:cubicBezTo>
                <a:cubicBezTo>
                  <a:pt x="20400" y="21600"/>
                  <a:pt x="21600" y="18843"/>
                  <a:pt x="21600" y="15626"/>
                </a:cubicBezTo>
                <a:cubicBezTo>
                  <a:pt x="21600" y="12179"/>
                  <a:pt x="20400" y="9421"/>
                  <a:pt x="18800" y="9421"/>
                </a:cubicBezTo>
                <a:close/>
                <a:moveTo>
                  <a:pt x="8500" y="21600"/>
                </a:moveTo>
                <a:cubicBezTo>
                  <a:pt x="9100" y="21600"/>
                  <a:pt x="9100" y="21600"/>
                  <a:pt x="9100" y="21600"/>
                </a:cubicBezTo>
                <a:cubicBezTo>
                  <a:pt x="9500" y="10800"/>
                  <a:pt x="9500" y="10800"/>
                  <a:pt x="9500" y="10800"/>
                </a:cubicBezTo>
                <a:cubicBezTo>
                  <a:pt x="9100" y="0"/>
                  <a:pt x="9100" y="0"/>
                  <a:pt x="9100" y="0"/>
                </a:cubicBezTo>
                <a:cubicBezTo>
                  <a:pt x="8500" y="0"/>
                  <a:pt x="8500" y="0"/>
                  <a:pt x="8500" y="0"/>
                </a:cubicBezTo>
                <a:cubicBezTo>
                  <a:pt x="8100" y="10800"/>
                  <a:pt x="8100" y="10800"/>
                  <a:pt x="8100" y="10800"/>
                </a:cubicBezTo>
                <a:lnTo>
                  <a:pt x="8500" y="21600"/>
                </a:lnTo>
                <a:close/>
                <a:moveTo>
                  <a:pt x="6400" y="21600"/>
                </a:moveTo>
                <a:cubicBezTo>
                  <a:pt x="5800" y="21600"/>
                  <a:pt x="5800" y="21600"/>
                  <a:pt x="5800" y="21600"/>
                </a:cubicBezTo>
                <a:cubicBezTo>
                  <a:pt x="5400" y="13787"/>
                  <a:pt x="5400" y="13787"/>
                  <a:pt x="5400" y="13787"/>
                </a:cubicBezTo>
                <a:cubicBezTo>
                  <a:pt x="5800" y="6204"/>
                  <a:pt x="5800" y="6204"/>
                  <a:pt x="5800" y="6204"/>
                </a:cubicBezTo>
                <a:cubicBezTo>
                  <a:pt x="6400" y="6204"/>
                  <a:pt x="6400" y="6204"/>
                  <a:pt x="6400" y="6204"/>
                </a:cubicBezTo>
                <a:cubicBezTo>
                  <a:pt x="6800" y="14017"/>
                  <a:pt x="6800" y="14017"/>
                  <a:pt x="6800" y="14017"/>
                </a:cubicBezTo>
                <a:lnTo>
                  <a:pt x="6400" y="21600"/>
                </a:lnTo>
                <a:close/>
                <a:moveTo>
                  <a:pt x="3100" y="21600"/>
                </a:moveTo>
                <a:cubicBezTo>
                  <a:pt x="3700" y="21600"/>
                  <a:pt x="3700" y="21600"/>
                  <a:pt x="3700" y="21600"/>
                </a:cubicBezTo>
                <a:cubicBezTo>
                  <a:pt x="4100" y="15396"/>
                  <a:pt x="4100" y="15396"/>
                  <a:pt x="4100" y="15396"/>
                </a:cubicBezTo>
                <a:cubicBezTo>
                  <a:pt x="3700" y="9191"/>
                  <a:pt x="3700" y="9191"/>
                  <a:pt x="3700" y="9191"/>
                </a:cubicBezTo>
                <a:cubicBezTo>
                  <a:pt x="3100" y="9191"/>
                  <a:pt x="3100" y="9191"/>
                  <a:pt x="3100" y="9191"/>
                </a:cubicBezTo>
                <a:cubicBezTo>
                  <a:pt x="2700" y="15396"/>
                  <a:pt x="2700" y="15396"/>
                  <a:pt x="2700" y="15396"/>
                </a:cubicBezTo>
                <a:lnTo>
                  <a:pt x="3100" y="21600"/>
                </a:lnTo>
                <a:close/>
                <a:moveTo>
                  <a:pt x="400" y="18613"/>
                </a:moveTo>
                <a:cubicBezTo>
                  <a:pt x="1000" y="18613"/>
                  <a:pt x="1000" y="18613"/>
                  <a:pt x="1000" y="18613"/>
                </a:cubicBezTo>
                <a:cubicBezTo>
                  <a:pt x="1400" y="15396"/>
                  <a:pt x="1400" y="15396"/>
                  <a:pt x="1400" y="15396"/>
                </a:cubicBezTo>
                <a:cubicBezTo>
                  <a:pt x="1000" y="12409"/>
                  <a:pt x="1000" y="12409"/>
                  <a:pt x="1000" y="12409"/>
                </a:cubicBezTo>
                <a:cubicBezTo>
                  <a:pt x="400" y="12409"/>
                  <a:pt x="400" y="12409"/>
                  <a:pt x="400" y="12409"/>
                </a:cubicBezTo>
                <a:cubicBezTo>
                  <a:pt x="0" y="15396"/>
                  <a:pt x="0" y="15396"/>
                  <a:pt x="0" y="15396"/>
                </a:cubicBezTo>
                <a:lnTo>
                  <a:pt x="400" y="186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Text Placeholder 33"/>
          <p:cNvSpPr txBox="1"/>
          <p:nvPr/>
        </p:nvSpPr>
        <p:spPr>
          <a:xfrm>
            <a:off x="1469526" y="1143619"/>
            <a:ext cx="4421475" cy="325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685800">
              <a:lnSpc>
                <a:spcPct val="130000"/>
              </a:lnSpc>
              <a:defRPr sz="17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1800" kern="1200" dirty="0"/>
              <a:t>赋能</a:t>
            </a:r>
            <a:r>
              <a:rPr lang="en-US" altLang="zh-CN" sz="1800" kern="1200" dirty="0"/>
              <a:t>-</a:t>
            </a:r>
            <a:r>
              <a:rPr lang="zh-CN" altLang="en-US" sz="1800" kern="1200" dirty="0"/>
              <a:t>对门店精准的数字化营销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156B16D6-843B-2B49-AEB3-3AC025454E6D}"/>
              </a:ext>
            </a:extLst>
          </p:cNvPr>
          <p:cNvSpPr txBox="1"/>
          <p:nvPr/>
        </p:nvSpPr>
        <p:spPr>
          <a:xfrm>
            <a:off x="277817" y="2339082"/>
            <a:ext cx="2982522" cy="3693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）通过</a:t>
            </a:r>
            <a:r>
              <a:rPr lang="en-US" altLang="zh-CN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DMP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圈定门店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）基于门店分组进行管理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）借助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涂色</a:t>
            </a:r>
            <a:r>
              <a:rPr lang="en-US" altLang="zh-CN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SAAS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平台功</a:t>
            </a:r>
            <a:endParaRPr lang="en-US" altLang="zh-CN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能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，进行门店运营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）借助定制化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群控服务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，基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于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多通道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自主选择进行门店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运营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8158BD3A-6DE7-894F-A40D-A450F0F40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338" y="1569123"/>
            <a:ext cx="8894463" cy="46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3279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文本框 8"/>
          <p:cNvSpPr txBox="1"/>
          <p:nvPr/>
        </p:nvSpPr>
        <p:spPr>
          <a:xfrm>
            <a:off x="3476849" y="2524464"/>
            <a:ext cx="6018028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defRPr sz="36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介绍完了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电销运营门店业务接下来介绍下</a:t>
            </a:r>
            <a:r>
              <a:rPr lang="zh-CN" altLang="en-US" dirty="0"/>
              <a:t>销售薪资业务</a:t>
            </a:r>
          </a:p>
        </p:txBody>
      </p:sp>
    </p:spTree>
    <p:extLst>
      <p:ext uri="{BB962C8B-B14F-4D97-AF65-F5344CB8AC3E}">
        <p14:creationId xmlns:p14="http://schemas.microsoft.com/office/powerpoint/2010/main" val="16251707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文本框 5"/>
          <p:cNvSpPr txBox="1"/>
          <p:nvPr/>
        </p:nvSpPr>
        <p:spPr>
          <a:xfrm>
            <a:off x="277817" y="242921"/>
            <a:ext cx="6964405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2.4</a:t>
            </a:r>
            <a:r>
              <a:rPr lang="zh-CN" altLang="en-US" dirty="0"/>
              <a:t> 销售薪资业务</a:t>
            </a:r>
            <a:r>
              <a:rPr lang="en-US" altLang="zh-CN" dirty="0"/>
              <a:t>-</a:t>
            </a:r>
            <a:r>
              <a:rPr lang="zh-CN" altLang="en-US" dirty="0"/>
              <a:t>订单基本提成及订单归属</a:t>
            </a:r>
          </a:p>
        </p:txBody>
      </p:sp>
      <p:sp>
        <p:nvSpPr>
          <p:cNvPr id="2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Oval 117"/>
          <p:cNvSpPr/>
          <p:nvPr/>
        </p:nvSpPr>
        <p:spPr>
          <a:xfrm>
            <a:off x="789378" y="1047102"/>
            <a:ext cx="522023" cy="522021"/>
          </a:xfrm>
          <a:prstGeom prst="ellipse">
            <a:avLst/>
          </a:prstGeom>
          <a:solidFill>
            <a:srgbClr val="F23B4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Freeform 129"/>
          <p:cNvSpPr/>
          <p:nvPr/>
        </p:nvSpPr>
        <p:spPr>
          <a:xfrm>
            <a:off x="872810" y="1197595"/>
            <a:ext cx="361689" cy="18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9421"/>
                </a:moveTo>
                <a:cubicBezTo>
                  <a:pt x="18400" y="9421"/>
                  <a:pt x="18100" y="9651"/>
                  <a:pt x="17800" y="9881"/>
                </a:cubicBezTo>
                <a:cubicBezTo>
                  <a:pt x="17500" y="4366"/>
                  <a:pt x="15400" y="0"/>
                  <a:pt x="12900" y="0"/>
                </a:cubicBezTo>
                <a:cubicBezTo>
                  <a:pt x="12200" y="0"/>
                  <a:pt x="11600" y="230"/>
                  <a:pt x="11100" y="689"/>
                </a:cubicBezTo>
                <a:cubicBezTo>
                  <a:pt x="10900" y="919"/>
                  <a:pt x="10800" y="1149"/>
                  <a:pt x="10800" y="1379"/>
                </a:cubicBezTo>
                <a:cubicBezTo>
                  <a:pt x="10800" y="20911"/>
                  <a:pt x="10800" y="20911"/>
                  <a:pt x="10800" y="20911"/>
                </a:cubicBezTo>
                <a:cubicBezTo>
                  <a:pt x="10800" y="21370"/>
                  <a:pt x="11000" y="21600"/>
                  <a:pt x="11100" y="21600"/>
                </a:cubicBezTo>
                <a:cubicBezTo>
                  <a:pt x="11100" y="21600"/>
                  <a:pt x="18800" y="21600"/>
                  <a:pt x="18800" y="21600"/>
                </a:cubicBezTo>
                <a:cubicBezTo>
                  <a:pt x="20400" y="21600"/>
                  <a:pt x="21600" y="18843"/>
                  <a:pt x="21600" y="15626"/>
                </a:cubicBezTo>
                <a:cubicBezTo>
                  <a:pt x="21600" y="12179"/>
                  <a:pt x="20400" y="9421"/>
                  <a:pt x="18800" y="9421"/>
                </a:cubicBezTo>
                <a:close/>
                <a:moveTo>
                  <a:pt x="8500" y="21600"/>
                </a:moveTo>
                <a:cubicBezTo>
                  <a:pt x="9100" y="21600"/>
                  <a:pt x="9100" y="21600"/>
                  <a:pt x="9100" y="21600"/>
                </a:cubicBezTo>
                <a:cubicBezTo>
                  <a:pt x="9500" y="10800"/>
                  <a:pt x="9500" y="10800"/>
                  <a:pt x="9500" y="10800"/>
                </a:cubicBezTo>
                <a:cubicBezTo>
                  <a:pt x="9100" y="0"/>
                  <a:pt x="9100" y="0"/>
                  <a:pt x="9100" y="0"/>
                </a:cubicBezTo>
                <a:cubicBezTo>
                  <a:pt x="8500" y="0"/>
                  <a:pt x="8500" y="0"/>
                  <a:pt x="8500" y="0"/>
                </a:cubicBezTo>
                <a:cubicBezTo>
                  <a:pt x="8100" y="10800"/>
                  <a:pt x="8100" y="10800"/>
                  <a:pt x="8100" y="10800"/>
                </a:cubicBezTo>
                <a:lnTo>
                  <a:pt x="8500" y="21600"/>
                </a:lnTo>
                <a:close/>
                <a:moveTo>
                  <a:pt x="6400" y="21600"/>
                </a:moveTo>
                <a:cubicBezTo>
                  <a:pt x="5800" y="21600"/>
                  <a:pt x="5800" y="21600"/>
                  <a:pt x="5800" y="21600"/>
                </a:cubicBezTo>
                <a:cubicBezTo>
                  <a:pt x="5400" y="13787"/>
                  <a:pt x="5400" y="13787"/>
                  <a:pt x="5400" y="13787"/>
                </a:cubicBezTo>
                <a:cubicBezTo>
                  <a:pt x="5800" y="6204"/>
                  <a:pt x="5800" y="6204"/>
                  <a:pt x="5800" y="6204"/>
                </a:cubicBezTo>
                <a:cubicBezTo>
                  <a:pt x="6400" y="6204"/>
                  <a:pt x="6400" y="6204"/>
                  <a:pt x="6400" y="6204"/>
                </a:cubicBezTo>
                <a:cubicBezTo>
                  <a:pt x="6800" y="14017"/>
                  <a:pt x="6800" y="14017"/>
                  <a:pt x="6800" y="14017"/>
                </a:cubicBezTo>
                <a:lnTo>
                  <a:pt x="6400" y="21600"/>
                </a:lnTo>
                <a:close/>
                <a:moveTo>
                  <a:pt x="3100" y="21600"/>
                </a:moveTo>
                <a:cubicBezTo>
                  <a:pt x="3700" y="21600"/>
                  <a:pt x="3700" y="21600"/>
                  <a:pt x="3700" y="21600"/>
                </a:cubicBezTo>
                <a:cubicBezTo>
                  <a:pt x="4100" y="15396"/>
                  <a:pt x="4100" y="15396"/>
                  <a:pt x="4100" y="15396"/>
                </a:cubicBezTo>
                <a:cubicBezTo>
                  <a:pt x="3700" y="9191"/>
                  <a:pt x="3700" y="9191"/>
                  <a:pt x="3700" y="9191"/>
                </a:cubicBezTo>
                <a:cubicBezTo>
                  <a:pt x="3100" y="9191"/>
                  <a:pt x="3100" y="9191"/>
                  <a:pt x="3100" y="9191"/>
                </a:cubicBezTo>
                <a:cubicBezTo>
                  <a:pt x="2700" y="15396"/>
                  <a:pt x="2700" y="15396"/>
                  <a:pt x="2700" y="15396"/>
                </a:cubicBezTo>
                <a:lnTo>
                  <a:pt x="3100" y="21600"/>
                </a:lnTo>
                <a:close/>
                <a:moveTo>
                  <a:pt x="400" y="18613"/>
                </a:moveTo>
                <a:cubicBezTo>
                  <a:pt x="1000" y="18613"/>
                  <a:pt x="1000" y="18613"/>
                  <a:pt x="1000" y="18613"/>
                </a:cubicBezTo>
                <a:cubicBezTo>
                  <a:pt x="1400" y="15396"/>
                  <a:pt x="1400" y="15396"/>
                  <a:pt x="1400" y="15396"/>
                </a:cubicBezTo>
                <a:cubicBezTo>
                  <a:pt x="1000" y="12409"/>
                  <a:pt x="1000" y="12409"/>
                  <a:pt x="1000" y="12409"/>
                </a:cubicBezTo>
                <a:cubicBezTo>
                  <a:pt x="400" y="12409"/>
                  <a:pt x="400" y="12409"/>
                  <a:pt x="400" y="12409"/>
                </a:cubicBezTo>
                <a:cubicBezTo>
                  <a:pt x="0" y="15396"/>
                  <a:pt x="0" y="15396"/>
                  <a:pt x="0" y="15396"/>
                </a:cubicBezTo>
                <a:lnTo>
                  <a:pt x="400" y="186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Text Placeholder 33"/>
          <p:cNvSpPr txBox="1"/>
          <p:nvPr/>
        </p:nvSpPr>
        <p:spPr>
          <a:xfrm>
            <a:off x="1469526" y="1143619"/>
            <a:ext cx="4421475" cy="306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685800">
              <a:lnSpc>
                <a:spcPct val="130000"/>
              </a:lnSpc>
              <a:defRPr sz="17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业务痛点</a:t>
            </a:r>
            <a:endParaRPr dirty="0"/>
          </a:p>
        </p:txBody>
      </p:sp>
      <p:sp>
        <p:nvSpPr>
          <p:cNvPr id="11" name="Text Placeholder 33"/>
          <p:cNvSpPr txBox="1"/>
          <p:nvPr/>
        </p:nvSpPr>
        <p:spPr>
          <a:xfrm>
            <a:off x="1469526" y="2211883"/>
            <a:ext cx="9066797" cy="2462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>
              <a:buAutoNum type="arabicParenR"/>
            </a:pPr>
            <a:endParaRPr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Tx/>
              <a:buAutoNum type="arabicParenR"/>
            </a:pPr>
            <a:r>
              <a:rPr lang="zh-CN" altLang="en-US" sz="16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基本提成代码臃肿，复用率低，</a:t>
            </a:r>
            <a:r>
              <a:rPr lang="en-US" altLang="zh-CN" sz="1600" b="1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sql</a:t>
            </a:r>
            <a:r>
              <a:rPr lang="zh-CN" altLang="en-US" sz="16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重复比例高</a:t>
            </a:r>
            <a:endParaRPr lang="en-US" altLang="zh-CN" sz="1600" b="1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Tx/>
              <a:buAutoNum type="arabicParenR"/>
            </a:pPr>
            <a:endParaRPr lang="en-US" altLang="zh-CN" sz="1600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600" b="1" dirty="0">
                <a:latin typeface="Microsoft YaHei" charset="-122"/>
                <a:ea typeface="Microsoft YaHei" charset="-122"/>
                <a:cs typeface="Microsoft YaHei" charset="-122"/>
              </a:rPr>
              <a:t>2)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  多方维护了</a:t>
            </a:r>
            <a:r>
              <a:rPr lang="zh-CN" altLang="en-US" sz="16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“同一套销售业绩归属规则”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" altLang="zh-CN" sz="1600" b="1" dirty="0" err="1">
                <a:latin typeface="Microsoft YaHei" charset="-122"/>
                <a:ea typeface="Microsoft YaHei" charset="-122"/>
                <a:cs typeface="Microsoft YaHei" charset="-122"/>
              </a:rPr>
              <a:t>crm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端、数据组及财务毛利报表），而各自实现方式不</a:t>
            </a:r>
            <a:endParaRPr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同，导致业绩计算时存在微小的差异。</a:t>
            </a:r>
            <a:r>
              <a:rPr lang="en-US" altLang="zh-CN" sz="1600" b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且</a:t>
            </a:r>
            <a:r>
              <a:rPr lang="en-US" altLang="zh-CN" sz="1600" b="1" dirty="0" err="1">
                <a:latin typeface="Microsoft YaHei" charset="-122"/>
                <a:ea typeface="Microsoft YaHei" charset="-122"/>
                <a:cs typeface="Microsoft YaHei" charset="-122"/>
              </a:rPr>
              <a:t>sql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脚本</a:t>
            </a:r>
            <a:r>
              <a:rPr lang="zh-CN" altLang="en-US" sz="1600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写死所有条件</a:t>
            </a:r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，每次修改条件值都需要进行预发回</a:t>
            </a:r>
            <a:endParaRPr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归、脚本上线、相关依赖重跑，造成资源浪费</a:t>
            </a:r>
            <a:endParaRPr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zh-CN" altLang="en-US" sz="16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222574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文本框 5"/>
          <p:cNvSpPr txBox="1"/>
          <p:nvPr/>
        </p:nvSpPr>
        <p:spPr>
          <a:xfrm>
            <a:off x="277817" y="242921"/>
            <a:ext cx="214096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2.4</a:t>
            </a:r>
            <a:r>
              <a:rPr lang="zh-CN" altLang="en-US" dirty="0"/>
              <a:t> 基本提成</a:t>
            </a:r>
          </a:p>
        </p:txBody>
      </p:sp>
      <p:sp>
        <p:nvSpPr>
          <p:cNvPr id="2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Oval 117"/>
          <p:cNvSpPr/>
          <p:nvPr/>
        </p:nvSpPr>
        <p:spPr>
          <a:xfrm>
            <a:off x="789378" y="1047102"/>
            <a:ext cx="522023" cy="522021"/>
          </a:xfrm>
          <a:prstGeom prst="ellipse">
            <a:avLst/>
          </a:prstGeom>
          <a:solidFill>
            <a:srgbClr val="F23B4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Freeform 129"/>
          <p:cNvSpPr/>
          <p:nvPr/>
        </p:nvSpPr>
        <p:spPr>
          <a:xfrm>
            <a:off x="872810" y="1197595"/>
            <a:ext cx="361689" cy="18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9421"/>
                </a:moveTo>
                <a:cubicBezTo>
                  <a:pt x="18400" y="9421"/>
                  <a:pt x="18100" y="9651"/>
                  <a:pt x="17800" y="9881"/>
                </a:cubicBezTo>
                <a:cubicBezTo>
                  <a:pt x="17500" y="4366"/>
                  <a:pt x="15400" y="0"/>
                  <a:pt x="12900" y="0"/>
                </a:cubicBezTo>
                <a:cubicBezTo>
                  <a:pt x="12200" y="0"/>
                  <a:pt x="11600" y="230"/>
                  <a:pt x="11100" y="689"/>
                </a:cubicBezTo>
                <a:cubicBezTo>
                  <a:pt x="10900" y="919"/>
                  <a:pt x="10800" y="1149"/>
                  <a:pt x="10800" y="1379"/>
                </a:cubicBezTo>
                <a:cubicBezTo>
                  <a:pt x="10800" y="20911"/>
                  <a:pt x="10800" y="20911"/>
                  <a:pt x="10800" y="20911"/>
                </a:cubicBezTo>
                <a:cubicBezTo>
                  <a:pt x="10800" y="21370"/>
                  <a:pt x="11000" y="21600"/>
                  <a:pt x="11100" y="21600"/>
                </a:cubicBezTo>
                <a:cubicBezTo>
                  <a:pt x="11100" y="21600"/>
                  <a:pt x="18800" y="21600"/>
                  <a:pt x="18800" y="21600"/>
                </a:cubicBezTo>
                <a:cubicBezTo>
                  <a:pt x="20400" y="21600"/>
                  <a:pt x="21600" y="18843"/>
                  <a:pt x="21600" y="15626"/>
                </a:cubicBezTo>
                <a:cubicBezTo>
                  <a:pt x="21600" y="12179"/>
                  <a:pt x="20400" y="9421"/>
                  <a:pt x="18800" y="9421"/>
                </a:cubicBezTo>
                <a:close/>
                <a:moveTo>
                  <a:pt x="8500" y="21600"/>
                </a:moveTo>
                <a:cubicBezTo>
                  <a:pt x="9100" y="21600"/>
                  <a:pt x="9100" y="21600"/>
                  <a:pt x="9100" y="21600"/>
                </a:cubicBezTo>
                <a:cubicBezTo>
                  <a:pt x="9500" y="10800"/>
                  <a:pt x="9500" y="10800"/>
                  <a:pt x="9500" y="10800"/>
                </a:cubicBezTo>
                <a:cubicBezTo>
                  <a:pt x="9100" y="0"/>
                  <a:pt x="9100" y="0"/>
                  <a:pt x="9100" y="0"/>
                </a:cubicBezTo>
                <a:cubicBezTo>
                  <a:pt x="8500" y="0"/>
                  <a:pt x="8500" y="0"/>
                  <a:pt x="8500" y="0"/>
                </a:cubicBezTo>
                <a:cubicBezTo>
                  <a:pt x="8100" y="10800"/>
                  <a:pt x="8100" y="10800"/>
                  <a:pt x="8100" y="10800"/>
                </a:cubicBezTo>
                <a:lnTo>
                  <a:pt x="8500" y="21600"/>
                </a:lnTo>
                <a:close/>
                <a:moveTo>
                  <a:pt x="6400" y="21600"/>
                </a:moveTo>
                <a:cubicBezTo>
                  <a:pt x="5800" y="21600"/>
                  <a:pt x="5800" y="21600"/>
                  <a:pt x="5800" y="21600"/>
                </a:cubicBezTo>
                <a:cubicBezTo>
                  <a:pt x="5400" y="13787"/>
                  <a:pt x="5400" y="13787"/>
                  <a:pt x="5400" y="13787"/>
                </a:cubicBezTo>
                <a:cubicBezTo>
                  <a:pt x="5800" y="6204"/>
                  <a:pt x="5800" y="6204"/>
                  <a:pt x="5800" y="6204"/>
                </a:cubicBezTo>
                <a:cubicBezTo>
                  <a:pt x="6400" y="6204"/>
                  <a:pt x="6400" y="6204"/>
                  <a:pt x="6400" y="6204"/>
                </a:cubicBezTo>
                <a:cubicBezTo>
                  <a:pt x="6800" y="14017"/>
                  <a:pt x="6800" y="14017"/>
                  <a:pt x="6800" y="14017"/>
                </a:cubicBezTo>
                <a:lnTo>
                  <a:pt x="6400" y="21600"/>
                </a:lnTo>
                <a:close/>
                <a:moveTo>
                  <a:pt x="3100" y="21600"/>
                </a:moveTo>
                <a:cubicBezTo>
                  <a:pt x="3700" y="21600"/>
                  <a:pt x="3700" y="21600"/>
                  <a:pt x="3700" y="21600"/>
                </a:cubicBezTo>
                <a:cubicBezTo>
                  <a:pt x="4100" y="15396"/>
                  <a:pt x="4100" y="15396"/>
                  <a:pt x="4100" y="15396"/>
                </a:cubicBezTo>
                <a:cubicBezTo>
                  <a:pt x="3700" y="9191"/>
                  <a:pt x="3700" y="9191"/>
                  <a:pt x="3700" y="9191"/>
                </a:cubicBezTo>
                <a:cubicBezTo>
                  <a:pt x="3100" y="9191"/>
                  <a:pt x="3100" y="9191"/>
                  <a:pt x="3100" y="9191"/>
                </a:cubicBezTo>
                <a:cubicBezTo>
                  <a:pt x="2700" y="15396"/>
                  <a:pt x="2700" y="15396"/>
                  <a:pt x="2700" y="15396"/>
                </a:cubicBezTo>
                <a:lnTo>
                  <a:pt x="3100" y="21600"/>
                </a:lnTo>
                <a:close/>
                <a:moveTo>
                  <a:pt x="400" y="18613"/>
                </a:moveTo>
                <a:cubicBezTo>
                  <a:pt x="1000" y="18613"/>
                  <a:pt x="1000" y="18613"/>
                  <a:pt x="1000" y="18613"/>
                </a:cubicBezTo>
                <a:cubicBezTo>
                  <a:pt x="1400" y="15396"/>
                  <a:pt x="1400" y="15396"/>
                  <a:pt x="1400" y="15396"/>
                </a:cubicBezTo>
                <a:cubicBezTo>
                  <a:pt x="1000" y="12409"/>
                  <a:pt x="1000" y="12409"/>
                  <a:pt x="1000" y="12409"/>
                </a:cubicBezTo>
                <a:cubicBezTo>
                  <a:pt x="400" y="12409"/>
                  <a:pt x="400" y="12409"/>
                  <a:pt x="400" y="12409"/>
                </a:cubicBezTo>
                <a:cubicBezTo>
                  <a:pt x="0" y="15396"/>
                  <a:pt x="0" y="15396"/>
                  <a:pt x="0" y="15396"/>
                </a:cubicBezTo>
                <a:lnTo>
                  <a:pt x="400" y="186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Text Placeholder 33"/>
          <p:cNvSpPr txBox="1"/>
          <p:nvPr/>
        </p:nvSpPr>
        <p:spPr>
          <a:xfrm>
            <a:off x="1469526" y="1143619"/>
            <a:ext cx="4421475" cy="306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685800">
              <a:lnSpc>
                <a:spcPct val="130000"/>
              </a:lnSpc>
              <a:defRPr sz="17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脚本重写（解决老脚本臃肿，复用率低）</a:t>
            </a:r>
            <a:endParaRPr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24075F6-71C8-944B-9A15-53504E467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99" y="1533346"/>
            <a:ext cx="7827296" cy="522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58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文本框 5"/>
          <p:cNvSpPr txBox="1"/>
          <p:nvPr/>
        </p:nvSpPr>
        <p:spPr>
          <a:xfrm>
            <a:off x="277817" y="242921"/>
            <a:ext cx="214096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2.4</a:t>
            </a:r>
            <a:r>
              <a:rPr lang="zh-CN" altLang="en-US" dirty="0"/>
              <a:t> 基本提成</a:t>
            </a:r>
          </a:p>
        </p:txBody>
      </p:sp>
      <p:sp>
        <p:nvSpPr>
          <p:cNvPr id="2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Oval 117"/>
          <p:cNvSpPr/>
          <p:nvPr/>
        </p:nvSpPr>
        <p:spPr>
          <a:xfrm>
            <a:off x="789378" y="1047102"/>
            <a:ext cx="522023" cy="522021"/>
          </a:xfrm>
          <a:prstGeom prst="ellipse">
            <a:avLst/>
          </a:prstGeom>
          <a:solidFill>
            <a:srgbClr val="F23B4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Freeform 129"/>
          <p:cNvSpPr/>
          <p:nvPr/>
        </p:nvSpPr>
        <p:spPr>
          <a:xfrm>
            <a:off x="872810" y="1197595"/>
            <a:ext cx="361689" cy="18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9421"/>
                </a:moveTo>
                <a:cubicBezTo>
                  <a:pt x="18400" y="9421"/>
                  <a:pt x="18100" y="9651"/>
                  <a:pt x="17800" y="9881"/>
                </a:cubicBezTo>
                <a:cubicBezTo>
                  <a:pt x="17500" y="4366"/>
                  <a:pt x="15400" y="0"/>
                  <a:pt x="12900" y="0"/>
                </a:cubicBezTo>
                <a:cubicBezTo>
                  <a:pt x="12200" y="0"/>
                  <a:pt x="11600" y="230"/>
                  <a:pt x="11100" y="689"/>
                </a:cubicBezTo>
                <a:cubicBezTo>
                  <a:pt x="10900" y="919"/>
                  <a:pt x="10800" y="1149"/>
                  <a:pt x="10800" y="1379"/>
                </a:cubicBezTo>
                <a:cubicBezTo>
                  <a:pt x="10800" y="20911"/>
                  <a:pt x="10800" y="20911"/>
                  <a:pt x="10800" y="20911"/>
                </a:cubicBezTo>
                <a:cubicBezTo>
                  <a:pt x="10800" y="21370"/>
                  <a:pt x="11000" y="21600"/>
                  <a:pt x="11100" y="21600"/>
                </a:cubicBezTo>
                <a:cubicBezTo>
                  <a:pt x="11100" y="21600"/>
                  <a:pt x="18800" y="21600"/>
                  <a:pt x="18800" y="21600"/>
                </a:cubicBezTo>
                <a:cubicBezTo>
                  <a:pt x="20400" y="21600"/>
                  <a:pt x="21600" y="18843"/>
                  <a:pt x="21600" y="15626"/>
                </a:cubicBezTo>
                <a:cubicBezTo>
                  <a:pt x="21600" y="12179"/>
                  <a:pt x="20400" y="9421"/>
                  <a:pt x="18800" y="9421"/>
                </a:cubicBezTo>
                <a:close/>
                <a:moveTo>
                  <a:pt x="8500" y="21600"/>
                </a:moveTo>
                <a:cubicBezTo>
                  <a:pt x="9100" y="21600"/>
                  <a:pt x="9100" y="21600"/>
                  <a:pt x="9100" y="21600"/>
                </a:cubicBezTo>
                <a:cubicBezTo>
                  <a:pt x="9500" y="10800"/>
                  <a:pt x="9500" y="10800"/>
                  <a:pt x="9500" y="10800"/>
                </a:cubicBezTo>
                <a:cubicBezTo>
                  <a:pt x="9100" y="0"/>
                  <a:pt x="9100" y="0"/>
                  <a:pt x="9100" y="0"/>
                </a:cubicBezTo>
                <a:cubicBezTo>
                  <a:pt x="8500" y="0"/>
                  <a:pt x="8500" y="0"/>
                  <a:pt x="8500" y="0"/>
                </a:cubicBezTo>
                <a:cubicBezTo>
                  <a:pt x="8100" y="10800"/>
                  <a:pt x="8100" y="10800"/>
                  <a:pt x="8100" y="10800"/>
                </a:cubicBezTo>
                <a:lnTo>
                  <a:pt x="8500" y="21600"/>
                </a:lnTo>
                <a:close/>
                <a:moveTo>
                  <a:pt x="6400" y="21600"/>
                </a:moveTo>
                <a:cubicBezTo>
                  <a:pt x="5800" y="21600"/>
                  <a:pt x="5800" y="21600"/>
                  <a:pt x="5800" y="21600"/>
                </a:cubicBezTo>
                <a:cubicBezTo>
                  <a:pt x="5400" y="13787"/>
                  <a:pt x="5400" y="13787"/>
                  <a:pt x="5400" y="13787"/>
                </a:cubicBezTo>
                <a:cubicBezTo>
                  <a:pt x="5800" y="6204"/>
                  <a:pt x="5800" y="6204"/>
                  <a:pt x="5800" y="6204"/>
                </a:cubicBezTo>
                <a:cubicBezTo>
                  <a:pt x="6400" y="6204"/>
                  <a:pt x="6400" y="6204"/>
                  <a:pt x="6400" y="6204"/>
                </a:cubicBezTo>
                <a:cubicBezTo>
                  <a:pt x="6800" y="14017"/>
                  <a:pt x="6800" y="14017"/>
                  <a:pt x="6800" y="14017"/>
                </a:cubicBezTo>
                <a:lnTo>
                  <a:pt x="6400" y="21600"/>
                </a:lnTo>
                <a:close/>
                <a:moveTo>
                  <a:pt x="3100" y="21600"/>
                </a:moveTo>
                <a:cubicBezTo>
                  <a:pt x="3700" y="21600"/>
                  <a:pt x="3700" y="21600"/>
                  <a:pt x="3700" y="21600"/>
                </a:cubicBezTo>
                <a:cubicBezTo>
                  <a:pt x="4100" y="15396"/>
                  <a:pt x="4100" y="15396"/>
                  <a:pt x="4100" y="15396"/>
                </a:cubicBezTo>
                <a:cubicBezTo>
                  <a:pt x="3700" y="9191"/>
                  <a:pt x="3700" y="9191"/>
                  <a:pt x="3700" y="9191"/>
                </a:cubicBezTo>
                <a:cubicBezTo>
                  <a:pt x="3100" y="9191"/>
                  <a:pt x="3100" y="9191"/>
                  <a:pt x="3100" y="9191"/>
                </a:cubicBezTo>
                <a:cubicBezTo>
                  <a:pt x="2700" y="15396"/>
                  <a:pt x="2700" y="15396"/>
                  <a:pt x="2700" y="15396"/>
                </a:cubicBezTo>
                <a:lnTo>
                  <a:pt x="3100" y="21600"/>
                </a:lnTo>
                <a:close/>
                <a:moveTo>
                  <a:pt x="400" y="18613"/>
                </a:moveTo>
                <a:cubicBezTo>
                  <a:pt x="1000" y="18613"/>
                  <a:pt x="1000" y="18613"/>
                  <a:pt x="1000" y="18613"/>
                </a:cubicBezTo>
                <a:cubicBezTo>
                  <a:pt x="1400" y="15396"/>
                  <a:pt x="1400" y="15396"/>
                  <a:pt x="1400" y="15396"/>
                </a:cubicBezTo>
                <a:cubicBezTo>
                  <a:pt x="1000" y="12409"/>
                  <a:pt x="1000" y="12409"/>
                  <a:pt x="1000" y="12409"/>
                </a:cubicBezTo>
                <a:cubicBezTo>
                  <a:pt x="400" y="12409"/>
                  <a:pt x="400" y="12409"/>
                  <a:pt x="400" y="12409"/>
                </a:cubicBezTo>
                <a:cubicBezTo>
                  <a:pt x="0" y="15396"/>
                  <a:pt x="0" y="15396"/>
                  <a:pt x="0" y="15396"/>
                </a:cubicBezTo>
                <a:lnTo>
                  <a:pt x="400" y="186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Text Placeholder 33"/>
          <p:cNvSpPr txBox="1"/>
          <p:nvPr/>
        </p:nvSpPr>
        <p:spPr>
          <a:xfrm>
            <a:off x="1469526" y="1143619"/>
            <a:ext cx="4421475" cy="306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685800">
              <a:lnSpc>
                <a:spcPct val="130000"/>
              </a:lnSpc>
              <a:defRPr sz="17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 err="1"/>
              <a:t>sql</a:t>
            </a:r>
            <a:r>
              <a:rPr lang="zh-CN" altLang="en-US" dirty="0"/>
              <a:t>技巧，解决</a:t>
            </a:r>
            <a:r>
              <a:rPr lang="en-US" altLang="zh-CN" dirty="0" err="1"/>
              <a:t>sql</a:t>
            </a:r>
            <a:r>
              <a:rPr lang="zh-CN" altLang="en-US" dirty="0"/>
              <a:t>片段复用性</a:t>
            </a:r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2D616449-9A23-D04E-B958-7E7836B46FA1}"/>
              </a:ext>
            </a:extLst>
          </p:cNvPr>
          <p:cNvSpPr txBox="1"/>
          <p:nvPr/>
        </p:nvSpPr>
        <p:spPr>
          <a:xfrm>
            <a:off x="789378" y="1623436"/>
            <a:ext cx="963052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设计思想是通用的，既然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java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里可以做抽象（静态代码块），那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sql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是否也有类似的语法支持？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经查证后的确有（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with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），如下所示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DengXian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FA2DA91-E9C5-5147-A7F8-140501B9E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78" y="2324078"/>
            <a:ext cx="6940492" cy="432010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269F5F48-D3E6-3C48-94EB-EA9300CB18B9}"/>
              </a:ext>
            </a:extLst>
          </p:cNvPr>
          <p:cNvSpPr txBox="1"/>
          <p:nvPr/>
        </p:nvSpPr>
        <p:spPr>
          <a:xfrm>
            <a:off x="7876993" y="2324078"/>
            <a:ext cx="4112989" cy="4247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难道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with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as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 仅仅是支持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sql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复用吗？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总结：在我看来其实脚本也是分性质的，有的纯粹是取数据，而有的会做业务计算。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以该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图为例：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ith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as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 对于我来说其实就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是个入参数据模型（类似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java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方法的入参）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下面的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sql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可以理解为就是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方法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实现（类似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java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方法的方法体）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如果业务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较重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，个人更推荐这样写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数据与业务逻辑分离，</a:t>
            </a:r>
            <a:r>
              <a:rPr lang="en-US" altLang="zh-CN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易懂，易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维护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DengXian"/>
            </a:endParaRPr>
          </a:p>
        </p:txBody>
      </p:sp>
    </p:spTree>
    <p:extLst>
      <p:ext uri="{BB962C8B-B14F-4D97-AF65-F5344CB8AC3E}">
        <p14:creationId xmlns:p14="http://schemas.microsoft.com/office/powerpoint/2010/main" val="111578782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文本框 5"/>
          <p:cNvSpPr txBox="1"/>
          <p:nvPr/>
        </p:nvSpPr>
        <p:spPr>
          <a:xfrm>
            <a:off x="277817" y="242921"/>
            <a:ext cx="214096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2.4</a:t>
            </a:r>
            <a:r>
              <a:rPr lang="zh-CN" altLang="en-US" dirty="0"/>
              <a:t> 订单归属</a:t>
            </a:r>
          </a:p>
        </p:txBody>
      </p:sp>
      <p:sp>
        <p:nvSpPr>
          <p:cNvPr id="2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Oval 117"/>
          <p:cNvSpPr/>
          <p:nvPr/>
        </p:nvSpPr>
        <p:spPr>
          <a:xfrm>
            <a:off x="789378" y="1047102"/>
            <a:ext cx="522023" cy="522021"/>
          </a:xfrm>
          <a:prstGeom prst="ellipse">
            <a:avLst/>
          </a:prstGeom>
          <a:solidFill>
            <a:srgbClr val="F23B4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Freeform 129"/>
          <p:cNvSpPr/>
          <p:nvPr/>
        </p:nvSpPr>
        <p:spPr>
          <a:xfrm>
            <a:off x="872810" y="1197595"/>
            <a:ext cx="361689" cy="18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9421"/>
                </a:moveTo>
                <a:cubicBezTo>
                  <a:pt x="18400" y="9421"/>
                  <a:pt x="18100" y="9651"/>
                  <a:pt x="17800" y="9881"/>
                </a:cubicBezTo>
                <a:cubicBezTo>
                  <a:pt x="17500" y="4366"/>
                  <a:pt x="15400" y="0"/>
                  <a:pt x="12900" y="0"/>
                </a:cubicBezTo>
                <a:cubicBezTo>
                  <a:pt x="12200" y="0"/>
                  <a:pt x="11600" y="230"/>
                  <a:pt x="11100" y="689"/>
                </a:cubicBezTo>
                <a:cubicBezTo>
                  <a:pt x="10900" y="919"/>
                  <a:pt x="10800" y="1149"/>
                  <a:pt x="10800" y="1379"/>
                </a:cubicBezTo>
                <a:cubicBezTo>
                  <a:pt x="10800" y="20911"/>
                  <a:pt x="10800" y="20911"/>
                  <a:pt x="10800" y="20911"/>
                </a:cubicBezTo>
                <a:cubicBezTo>
                  <a:pt x="10800" y="21370"/>
                  <a:pt x="11000" y="21600"/>
                  <a:pt x="11100" y="21600"/>
                </a:cubicBezTo>
                <a:cubicBezTo>
                  <a:pt x="11100" y="21600"/>
                  <a:pt x="18800" y="21600"/>
                  <a:pt x="18800" y="21600"/>
                </a:cubicBezTo>
                <a:cubicBezTo>
                  <a:pt x="20400" y="21600"/>
                  <a:pt x="21600" y="18843"/>
                  <a:pt x="21600" y="15626"/>
                </a:cubicBezTo>
                <a:cubicBezTo>
                  <a:pt x="21600" y="12179"/>
                  <a:pt x="20400" y="9421"/>
                  <a:pt x="18800" y="9421"/>
                </a:cubicBezTo>
                <a:close/>
                <a:moveTo>
                  <a:pt x="8500" y="21600"/>
                </a:moveTo>
                <a:cubicBezTo>
                  <a:pt x="9100" y="21600"/>
                  <a:pt x="9100" y="21600"/>
                  <a:pt x="9100" y="21600"/>
                </a:cubicBezTo>
                <a:cubicBezTo>
                  <a:pt x="9500" y="10800"/>
                  <a:pt x="9500" y="10800"/>
                  <a:pt x="9500" y="10800"/>
                </a:cubicBezTo>
                <a:cubicBezTo>
                  <a:pt x="9100" y="0"/>
                  <a:pt x="9100" y="0"/>
                  <a:pt x="9100" y="0"/>
                </a:cubicBezTo>
                <a:cubicBezTo>
                  <a:pt x="8500" y="0"/>
                  <a:pt x="8500" y="0"/>
                  <a:pt x="8500" y="0"/>
                </a:cubicBezTo>
                <a:cubicBezTo>
                  <a:pt x="8100" y="10800"/>
                  <a:pt x="8100" y="10800"/>
                  <a:pt x="8100" y="10800"/>
                </a:cubicBezTo>
                <a:lnTo>
                  <a:pt x="8500" y="21600"/>
                </a:lnTo>
                <a:close/>
                <a:moveTo>
                  <a:pt x="6400" y="21600"/>
                </a:moveTo>
                <a:cubicBezTo>
                  <a:pt x="5800" y="21600"/>
                  <a:pt x="5800" y="21600"/>
                  <a:pt x="5800" y="21600"/>
                </a:cubicBezTo>
                <a:cubicBezTo>
                  <a:pt x="5400" y="13787"/>
                  <a:pt x="5400" y="13787"/>
                  <a:pt x="5400" y="13787"/>
                </a:cubicBezTo>
                <a:cubicBezTo>
                  <a:pt x="5800" y="6204"/>
                  <a:pt x="5800" y="6204"/>
                  <a:pt x="5800" y="6204"/>
                </a:cubicBezTo>
                <a:cubicBezTo>
                  <a:pt x="6400" y="6204"/>
                  <a:pt x="6400" y="6204"/>
                  <a:pt x="6400" y="6204"/>
                </a:cubicBezTo>
                <a:cubicBezTo>
                  <a:pt x="6800" y="14017"/>
                  <a:pt x="6800" y="14017"/>
                  <a:pt x="6800" y="14017"/>
                </a:cubicBezTo>
                <a:lnTo>
                  <a:pt x="6400" y="21600"/>
                </a:lnTo>
                <a:close/>
                <a:moveTo>
                  <a:pt x="3100" y="21600"/>
                </a:moveTo>
                <a:cubicBezTo>
                  <a:pt x="3700" y="21600"/>
                  <a:pt x="3700" y="21600"/>
                  <a:pt x="3700" y="21600"/>
                </a:cubicBezTo>
                <a:cubicBezTo>
                  <a:pt x="4100" y="15396"/>
                  <a:pt x="4100" y="15396"/>
                  <a:pt x="4100" y="15396"/>
                </a:cubicBezTo>
                <a:cubicBezTo>
                  <a:pt x="3700" y="9191"/>
                  <a:pt x="3700" y="9191"/>
                  <a:pt x="3700" y="9191"/>
                </a:cubicBezTo>
                <a:cubicBezTo>
                  <a:pt x="3100" y="9191"/>
                  <a:pt x="3100" y="9191"/>
                  <a:pt x="3100" y="9191"/>
                </a:cubicBezTo>
                <a:cubicBezTo>
                  <a:pt x="2700" y="15396"/>
                  <a:pt x="2700" y="15396"/>
                  <a:pt x="2700" y="15396"/>
                </a:cubicBezTo>
                <a:lnTo>
                  <a:pt x="3100" y="21600"/>
                </a:lnTo>
                <a:close/>
                <a:moveTo>
                  <a:pt x="400" y="18613"/>
                </a:moveTo>
                <a:cubicBezTo>
                  <a:pt x="1000" y="18613"/>
                  <a:pt x="1000" y="18613"/>
                  <a:pt x="1000" y="18613"/>
                </a:cubicBezTo>
                <a:cubicBezTo>
                  <a:pt x="1400" y="15396"/>
                  <a:pt x="1400" y="15396"/>
                  <a:pt x="1400" y="15396"/>
                </a:cubicBezTo>
                <a:cubicBezTo>
                  <a:pt x="1000" y="12409"/>
                  <a:pt x="1000" y="12409"/>
                  <a:pt x="1000" y="12409"/>
                </a:cubicBezTo>
                <a:cubicBezTo>
                  <a:pt x="400" y="12409"/>
                  <a:pt x="400" y="12409"/>
                  <a:pt x="400" y="12409"/>
                </a:cubicBezTo>
                <a:cubicBezTo>
                  <a:pt x="0" y="15396"/>
                  <a:pt x="0" y="15396"/>
                  <a:pt x="0" y="15396"/>
                </a:cubicBezTo>
                <a:lnTo>
                  <a:pt x="400" y="186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Text Placeholder 33"/>
          <p:cNvSpPr txBox="1"/>
          <p:nvPr/>
        </p:nvSpPr>
        <p:spPr>
          <a:xfrm>
            <a:off x="1469526" y="1143619"/>
            <a:ext cx="4421475" cy="306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685800">
              <a:lnSpc>
                <a:spcPct val="130000"/>
              </a:lnSpc>
              <a:defRPr sz="17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业务规则可配置，统一订单归属服务提供入口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562C66A8-7DC1-1940-9C95-29E54FFED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526" y="1719616"/>
            <a:ext cx="4388678" cy="22835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9C7E290D-A241-7944-97C7-4E860CE036DC}"/>
              </a:ext>
            </a:extLst>
          </p:cNvPr>
          <p:cNvSpPr txBox="1"/>
          <p:nvPr/>
        </p:nvSpPr>
        <p:spPr>
          <a:xfrm>
            <a:off x="6221520" y="1719616"/>
            <a:ext cx="2296722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结构化规则模型，支持业务方自定义规则内容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7E026485-474A-3948-8474-D036966F9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520" y="4000777"/>
            <a:ext cx="5639899" cy="25651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E3668377-6E5E-9848-9631-FF9AD5B2B684}"/>
              </a:ext>
            </a:extLst>
          </p:cNvPr>
          <p:cNvSpPr txBox="1"/>
          <p:nvPr/>
        </p:nvSpPr>
        <p:spPr>
          <a:xfrm>
            <a:off x="2939213" y="5098706"/>
            <a:ext cx="328230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rm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DengXian"/>
              </a:rPr>
              <a:t>统一提供订单归属计算服务</a:t>
            </a:r>
          </a:p>
        </p:txBody>
      </p:sp>
    </p:spTree>
    <p:extLst>
      <p:ext uri="{BB962C8B-B14F-4D97-AF65-F5344CB8AC3E}">
        <p14:creationId xmlns:p14="http://schemas.microsoft.com/office/powerpoint/2010/main" val="34854165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文本框 8"/>
          <p:cNvSpPr txBox="1"/>
          <p:nvPr/>
        </p:nvSpPr>
        <p:spPr>
          <a:xfrm>
            <a:off x="4801232" y="2875339"/>
            <a:ext cx="473646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36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个人简介</a:t>
            </a:r>
          </a:p>
        </p:txBody>
      </p:sp>
      <p:sp>
        <p:nvSpPr>
          <p:cNvPr id="139" name="直接连接符 3"/>
          <p:cNvSpPr/>
          <p:nvPr/>
        </p:nvSpPr>
        <p:spPr>
          <a:xfrm>
            <a:off x="4585005" y="2778058"/>
            <a:ext cx="1" cy="870276"/>
          </a:xfrm>
          <a:prstGeom prst="line">
            <a:avLst/>
          </a:prstGeom>
          <a:ln w="12700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46" name="组合 4"/>
          <p:cNvGrpSpPr/>
          <p:nvPr/>
        </p:nvGrpSpPr>
        <p:grpSpPr>
          <a:xfrm>
            <a:off x="3267640" y="2710719"/>
            <a:ext cx="970729" cy="970730"/>
            <a:chOff x="0" y="0"/>
            <a:chExt cx="970728" cy="970728"/>
          </a:xfrm>
        </p:grpSpPr>
        <p:grpSp>
          <p:nvGrpSpPr>
            <p:cNvPr id="142" name="椭圆 17"/>
            <p:cNvGrpSpPr/>
            <p:nvPr/>
          </p:nvGrpSpPr>
          <p:grpSpPr>
            <a:xfrm>
              <a:off x="81085" y="58644"/>
              <a:ext cx="808557" cy="853441"/>
              <a:chOff x="0" y="0"/>
              <a:chExt cx="808556" cy="853439"/>
            </a:xfrm>
          </p:grpSpPr>
          <p:sp>
            <p:nvSpPr>
              <p:cNvPr id="140" name="圆形"/>
              <p:cNvSpPr/>
              <p:nvPr/>
            </p:nvSpPr>
            <p:spPr>
              <a:xfrm>
                <a:off x="0" y="22441"/>
                <a:ext cx="808557" cy="808559"/>
              </a:xfrm>
              <a:prstGeom prst="ellipse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5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" name="1"/>
              <p:cNvSpPr txBox="1"/>
              <p:nvPr/>
            </p:nvSpPr>
            <p:spPr>
              <a:xfrm>
                <a:off x="118409" y="-1"/>
                <a:ext cx="571738" cy="85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5000">
                    <a:solidFill>
                      <a:srgbClr val="FFFFFF"/>
                    </a:solidFill>
                  </a:defRPr>
                </a:lvl1pPr>
              </a:lstStyle>
              <a:p>
                <a:r>
                  <a:t>1</a:t>
                </a:r>
              </a:p>
            </p:txBody>
          </p:sp>
        </p:grpSp>
        <p:sp>
          <p:nvSpPr>
            <p:cNvPr id="143" name="椭圆 18"/>
            <p:cNvSpPr/>
            <p:nvPr/>
          </p:nvSpPr>
          <p:spPr>
            <a:xfrm>
              <a:off x="-1" y="-1"/>
              <a:ext cx="970730" cy="970730"/>
            </a:xfrm>
            <a:prstGeom prst="ellipse">
              <a:avLst/>
            </a:prstGeom>
            <a:noFill/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" name="椭圆 19"/>
            <p:cNvSpPr/>
            <p:nvPr/>
          </p:nvSpPr>
          <p:spPr>
            <a:xfrm>
              <a:off x="798215" y="751696"/>
              <a:ext cx="125673" cy="125673"/>
            </a:xfrm>
            <a:prstGeom prst="ellipse">
              <a:avLst/>
            </a:prstGeom>
            <a:solidFill>
              <a:srgbClr val="FA324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5" name="椭圆 20"/>
            <p:cNvSpPr/>
            <p:nvPr/>
          </p:nvSpPr>
          <p:spPr>
            <a:xfrm>
              <a:off x="114857" y="49496"/>
              <a:ext cx="125673" cy="125673"/>
            </a:xfrm>
            <a:prstGeom prst="ellipse">
              <a:avLst/>
            </a:prstGeom>
            <a:solidFill>
              <a:srgbClr val="FA324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文本框 5"/>
          <p:cNvSpPr txBox="1"/>
          <p:nvPr/>
        </p:nvSpPr>
        <p:spPr>
          <a:xfrm>
            <a:off x="277817" y="242921"/>
            <a:ext cx="214096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2.4</a:t>
            </a:r>
            <a:r>
              <a:rPr lang="zh-CN" altLang="en-US" dirty="0"/>
              <a:t> 订单归属</a:t>
            </a:r>
          </a:p>
        </p:txBody>
      </p:sp>
      <p:sp>
        <p:nvSpPr>
          <p:cNvPr id="2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Oval 117"/>
          <p:cNvSpPr/>
          <p:nvPr/>
        </p:nvSpPr>
        <p:spPr>
          <a:xfrm>
            <a:off x="789378" y="1047102"/>
            <a:ext cx="522023" cy="522021"/>
          </a:xfrm>
          <a:prstGeom prst="ellipse">
            <a:avLst/>
          </a:prstGeom>
          <a:solidFill>
            <a:srgbClr val="F23B4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Freeform 129"/>
          <p:cNvSpPr/>
          <p:nvPr/>
        </p:nvSpPr>
        <p:spPr>
          <a:xfrm>
            <a:off x="872810" y="1197595"/>
            <a:ext cx="361689" cy="18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9421"/>
                </a:moveTo>
                <a:cubicBezTo>
                  <a:pt x="18400" y="9421"/>
                  <a:pt x="18100" y="9651"/>
                  <a:pt x="17800" y="9881"/>
                </a:cubicBezTo>
                <a:cubicBezTo>
                  <a:pt x="17500" y="4366"/>
                  <a:pt x="15400" y="0"/>
                  <a:pt x="12900" y="0"/>
                </a:cubicBezTo>
                <a:cubicBezTo>
                  <a:pt x="12200" y="0"/>
                  <a:pt x="11600" y="230"/>
                  <a:pt x="11100" y="689"/>
                </a:cubicBezTo>
                <a:cubicBezTo>
                  <a:pt x="10900" y="919"/>
                  <a:pt x="10800" y="1149"/>
                  <a:pt x="10800" y="1379"/>
                </a:cubicBezTo>
                <a:cubicBezTo>
                  <a:pt x="10800" y="20911"/>
                  <a:pt x="10800" y="20911"/>
                  <a:pt x="10800" y="20911"/>
                </a:cubicBezTo>
                <a:cubicBezTo>
                  <a:pt x="10800" y="21370"/>
                  <a:pt x="11000" y="21600"/>
                  <a:pt x="11100" y="21600"/>
                </a:cubicBezTo>
                <a:cubicBezTo>
                  <a:pt x="11100" y="21600"/>
                  <a:pt x="18800" y="21600"/>
                  <a:pt x="18800" y="21600"/>
                </a:cubicBezTo>
                <a:cubicBezTo>
                  <a:pt x="20400" y="21600"/>
                  <a:pt x="21600" y="18843"/>
                  <a:pt x="21600" y="15626"/>
                </a:cubicBezTo>
                <a:cubicBezTo>
                  <a:pt x="21600" y="12179"/>
                  <a:pt x="20400" y="9421"/>
                  <a:pt x="18800" y="9421"/>
                </a:cubicBezTo>
                <a:close/>
                <a:moveTo>
                  <a:pt x="8500" y="21600"/>
                </a:moveTo>
                <a:cubicBezTo>
                  <a:pt x="9100" y="21600"/>
                  <a:pt x="9100" y="21600"/>
                  <a:pt x="9100" y="21600"/>
                </a:cubicBezTo>
                <a:cubicBezTo>
                  <a:pt x="9500" y="10800"/>
                  <a:pt x="9500" y="10800"/>
                  <a:pt x="9500" y="10800"/>
                </a:cubicBezTo>
                <a:cubicBezTo>
                  <a:pt x="9100" y="0"/>
                  <a:pt x="9100" y="0"/>
                  <a:pt x="9100" y="0"/>
                </a:cubicBezTo>
                <a:cubicBezTo>
                  <a:pt x="8500" y="0"/>
                  <a:pt x="8500" y="0"/>
                  <a:pt x="8500" y="0"/>
                </a:cubicBezTo>
                <a:cubicBezTo>
                  <a:pt x="8100" y="10800"/>
                  <a:pt x="8100" y="10800"/>
                  <a:pt x="8100" y="10800"/>
                </a:cubicBezTo>
                <a:lnTo>
                  <a:pt x="8500" y="21600"/>
                </a:lnTo>
                <a:close/>
                <a:moveTo>
                  <a:pt x="6400" y="21600"/>
                </a:moveTo>
                <a:cubicBezTo>
                  <a:pt x="5800" y="21600"/>
                  <a:pt x="5800" y="21600"/>
                  <a:pt x="5800" y="21600"/>
                </a:cubicBezTo>
                <a:cubicBezTo>
                  <a:pt x="5400" y="13787"/>
                  <a:pt x="5400" y="13787"/>
                  <a:pt x="5400" y="13787"/>
                </a:cubicBezTo>
                <a:cubicBezTo>
                  <a:pt x="5800" y="6204"/>
                  <a:pt x="5800" y="6204"/>
                  <a:pt x="5800" y="6204"/>
                </a:cubicBezTo>
                <a:cubicBezTo>
                  <a:pt x="6400" y="6204"/>
                  <a:pt x="6400" y="6204"/>
                  <a:pt x="6400" y="6204"/>
                </a:cubicBezTo>
                <a:cubicBezTo>
                  <a:pt x="6800" y="14017"/>
                  <a:pt x="6800" y="14017"/>
                  <a:pt x="6800" y="14017"/>
                </a:cubicBezTo>
                <a:lnTo>
                  <a:pt x="6400" y="21600"/>
                </a:lnTo>
                <a:close/>
                <a:moveTo>
                  <a:pt x="3100" y="21600"/>
                </a:moveTo>
                <a:cubicBezTo>
                  <a:pt x="3700" y="21600"/>
                  <a:pt x="3700" y="21600"/>
                  <a:pt x="3700" y="21600"/>
                </a:cubicBezTo>
                <a:cubicBezTo>
                  <a:pt x="4100" y="15396"/>
                  <a:pt x="4100" y="15396"/>
                  <a:pt x="4100" y="15396"/>
                </a:cubicBezTo>
                <a:cubicBezTo>
                  <a:pt x="3700" y="9191"/>
                  <a:pt x="3700" y="9191"/>
                  <a:pt x="3700" y="9191"/>
                </a:cubicBezTo>
                <a:cubicBezTo>
                  <a:pt x="3100" y="9191"/>
                  <a:pt x="3100" y="9191"/>
                  <a:pt x="3100" y="9191"/>
                </a:cubicBezTo>
                <a:cubicBezTo>
                  <a:pt x="2700" y="15396"/>
                  <a:pt x="2700" y="15396"/>
                  <a:pt x="2700" y="15396"/>
                </a:cubicBezTo>
                <a:lnTo>
                  <a:pt x="3100" y="21600"/>
                </a:lnTo>
                <a:close/>
                <a:moveTo>
                  <a:pt x="400" y="18613"/>
                </a:moveTo>
                <a:cubicBezTo>
                  <a:pt x="1000" y="18613"/>
                  <a:pt x="1000" y="18613"/>
                  <a:pt x="1000" y="18613"/>
                </a:cubicBezTo>
                <a:cubicBezTo>
                  <a:pt x="1400" y="15396"/>
                  <a:pt x="1400" y="15396"/>
                  <a:pt x="1400" y="15396"/>
                </a:cubicBezTo>
                <a:cubicBezTo>
                  <a:pt x="1000" y="12409"/>
                  <a:pt x="1000" y="12409"/>
                  <a:pt x="1000" y="12409"/>
                </a:cubicBezTo>
                <a:cubicBezTo>
                  <a:pt x="400" y="12409"/>
                  <a:pt x="400" y="12409"/>
                  <a:pt x="400" y="12409"/>
                </a:cubicBezTo>
                <a:cubicBezTo>
                  <a:pt x="0" y="15396"/>
                  <a:pt x="0" y="15396"/>
                  <a:pt x="0" y="15396"/>
                </a:cubicBezTo>
                <a:lnTo>
                  <a:pt x="400" y="186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Text Placeholder 33"/>
          <p:cNvSpPr txBox="1"/>
          <p:nvPr/>
        </p:nvSpPr>
        <p:spPr>
          <a:xfrm>
            <a:off x="1469526" y="1143619"/>
            <a:ext cx="4421475" cy="306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685800">
              <a:lnSpc>
                <a:spcPct val="130000"/>
              </a:lnSpc>
              <a:defRPr sz="17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服务的整体概况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0556349-8076-CA46-B9E7-3CF955112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26" y="1569123"/>
            <a:ext cx="8977494" cy="485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4528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文本框 8"/>
          <p:cNvSpPr txBox="1"/>
          <p:nvPr/>
        </p:nvSpPr>
        <p:spPr>
          <a:xfrm>
            <a:off x="3476849" y="2524464"/>
            <a:ext cx="6018028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 defTabSz="457200">
              <a:defRPr sz="36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最后介绍一下门店合同这块推动前端进行了模板化、组件化改造</a:t>
            </a:r>
          </a:p>
        </p:txBody>
      </p:sp>
    </p:spTree>
    <p:extLst>
      <p:ext uri="{BB962C8B-B14F-4D97-AF65-F5344CB8AC3E}">
        <p14:creationId xmlns:p14="http://schemas.microsoft.com/office/powerpoint/2010/main" val="41355949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文本框 5"/>
          <p:cNvSpPr txBox="1"/>
          <p:nvPr/>
        </p:nvSpPr>
        <p:spPr>
          <a:xfrm>
            <a:off x="277817" y="242921"/>
            <a:ext cx="4590357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2.5</a:t>
            </a:r>
            <a:r>
              <a:rPr lang="zh-CN" altLang="en-US" dirty="0"/>
              <a:t> </a:t>
            </a:r>
            <a:r>
              <a:rPr lang="en-US" altLang="zh-CN" dirty="0" err="1"/>
              <a:t>crm</a:t>
            </a:r>
            <a:r>
              <a:rPr lang="zh-CN" altLang="en-US" dirty="0"/>
              <a:t>业务合同标准化改造</a:t>
            </a:r>
          </a:p>
        </p:txBody>
      </p:sp>
      <p:sp>
        <p:nvSpPr>
          <p:cNvPr id="2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Freeform 129"/>
          <p:cNvSpPr/>
          <p:nvPr/>
        </p:nvSpPr>
        <p:spPr>
          <a:xfrm>
            <a:off x="872810" y="1197595"/>
            <a:ext cx="361689" cy="18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9421"/>
                </a:moveTo>
                <a:cubicBezTo>
                  <a:pt x="18400" y="9421"/>
                  <a:pt x="18100" y="9651"/>
                  <a:pt x="17800" y="9881"/>
                </a:cubicBezTo>
                <a:cubicBezTo>
                  <a:pt x="17500" y="4366"/>
                  <a:pt x="15400" y="0"/>
                  <a:pt x="12900" y="0"/>
                </a:cubicBezTo>
                <a:cubicBezTo>
                  <a:pt x="12200" y="0"/>
                  <a:pt x="11600" y="230"/>
                  <a:pt x="11100" y="689"/>
                </a:cubicBezTo>
                <a:cubicBezTo>
                  <a:pt x="10900" y="919"/>
                  <a:pt x="10800" y="1149"/>
                  <a:pt x="10800" y="1379"/>
                </a:cubicBezTo>
                <a:cubicBezTo>
                  <a:pt x="10800" y="20911"/>
                  <a:pt x="10800" y="20911"/>
                  <a:pt x="10800" y="20911"/>
                </a:cubicBezTo>
                <a:cubicBezTo>
                  <a:pt x="10800" y="21370"/>
                  <a:pt x="11000" y="21600"/>
                  <a:pt x="11100" y="21600"/>
                </a:cubicBezTo>
                <a:cubicBezTo>
                  <a:pt x="11100" y="21600"/>
                  <a:pt x="18800" y="21600"/>
                  <a:pt x="18800" y="21600"/>
                </a:cubicBezTo>
                <a:cubicBezTo>
                  <a:pt x="20400" y="21600"/>
                  <a:pt x="21600" y="18843"/>
                  <a:pt x="21600" y="15626"/>
                </a:cubicBezTo>
                <a:cubicBezTo>
                  <a:pt x="21600" y="12179"/>
                  <a:pt x="20400" y="9421"/>
                  <a:pt x="18800" y="9421"/>
                </a:cubicBezTo>
                <a:close/>
                <a:moveTo>
                  <a:pt x="8500" y="21600"/>
                </a:moveTo>
                <a:cubicBezTo>
                  <a:pt x="9100" y="21600"/>
                  <a:pt x="9100" y="21600"/>
                  <a:pt x="9100" y="21600"/>
                </a:cubicBezTo>
                <a:cubicBezTo>
                  <a:pt x="9500" y="10800"/>
                  <a:pt x="9500" y="10800"/>
                  <a:pt x="9500" y="10800"/>
                </a:cubicBezTo>
                <a:cubicBezTo>
                  <a:pt x="9100" y="0"/>
                  <a:pt x="9100" y="0"/>
                  <a:pt x="9100" y="0"/>
                </a:cubicBezTo>
                <a:cubicBezTo>
                  <a:pt x="8500" y="0"/>
                  <a:pt x="8500" y="0"/>
                  <a:pt x="8500" y="0"/>
                </a:cubicBezTo>
                <a:cubicBezTo>
                  <a:pt x="8100" y="10800"/>
                  <a:pt x="8100" y="10800"/>
                  <a:pt x="8100" y="10800"/>
                </a:cubicBezTo>
                <a:lnTo>
                  <a:pt x="8500" y="21600"/>
                </a:lnTo>
                <a:close/>
                <a:moveTo>
                  <a:pt x="6400" y="21600"/>
                </a:moveTo>
                <a:cubicBezTo>
                  <a:pt x="5800" y="21600"/>
                  <a:pt x="5800" y="21600"/>
                  <a:pt x="5800" y="21600"/>
                </a:cubicBezTo>
                <a:cubicBezTo>
                  <a:pt x="5400" y="13787"/>
                  <a:pt x="5400" y="13787"/>
                  <a:pt x="5400" y="13787"/>
                </a:cubicBezTo>
                <a:cubicBezTo>
                  <a:pt x="5800" y="6204"/>
                  <a:pt x="5800" y="6204"/>
                  <a:pt x="5800" y="6204"/>
                </a:cubicBezTo>
                <a:cubicBezTo>
                  <a:pt x="6400" y="6204"/>
                  <a:pt x="6400" y="6204"/>
                  <a:pt x="6400" y="6204"/>
                </a:cubicBezTo>
                <a:cubicBezTo>
                  <a:pt x="6800" y="14017"/>
                  <a:pt x="6800" y="14017"/>
                  <a:pt x="6800" y="14017"/>
                </a:cubicBezTo>
                <a:lnTo>
                  <a:pt x="6400" y="21600"/>
                </a:lnTo>
                <a:close/>
                <a:moveTo>
                  <a:pt x="3100" y="21600"/>
                </a:moveTo>
                <a:cubicBezTo>
                  <a:pt x="3700" y="21600"/>
                  <a:pt x="3700" y="21600"/>
                  <a:pt x="3700" y="21600"/>
                </a:cubicBezTo>
                <a:cubicBezTo>
                  <a:pt x="4100" y="15396"/>
                  <a:pt x="4100" y="15396"/>
                  <a:pt x="4100" y="15396"/>
                </a:cubicBezTo>
                <a:cubicBezTo>
                  <a:pt x="3700" y="9191"/>
                  <a:pt x="3700" y="9191"/>
                  <a:pt x="3700" y="9191"/>
                </a:cubicBezTo>
                <a:cubicBezTo>
                  <a:pt x="3100" y="9191"/>
                  <a:pt x="3100" y="9191"/>
                  <a:pt x="3100" y="9191"/>
                </a:cubicBezTo>
                <a:cubicBezTo>
                  <a:pt x="2700" y="15396"/>
                  <a:pt x="2700" y="15396"/>
                  <a:pt x="2700" y="15396"/>
                </a:cubicBezTo>
                <a:lnTo>
                  <a:pt x="3100" y="21600"/>
                </a:lnTo>
                <a:close/>
                <a:moveTo>
                  <a:pt x="400" y="18613"/>
                </a:moveTo>
                <a:cubicBezTo>
                  <a:pt x="1000" y="18613"/>
                  <a:pt x="1000" y="18613"/>
                  <a:pt x="1000" y="18613"/>
                </a:cubicBezTo>
                <a:cubicBezTo>
                  <a:pt x="1400" y="15396"/>
                  <a:pt x="1400" y="15396"/>
                  <a:pt x="1400" y="15396"/>
                </a:cubicBezTo>
                <a:cubicBezTo>
                  <a:pt x="1000" y="12409"/>
                  <a:pt x="1000" y="12409"/>
                  <a:pt x="1000" y="12409"/>
                </a:cubicBezTo>
                <a:cubicBezTo>
                  <a:pt x="400" y="12409"/>
                  <a:pt x="400" y="12409"/>
                  <a:pt x="400" y="12409"/>
                </a:cubicBezTo>
                <a:cubicBezTo>
                  <a:pt x="0" y="15396"/>
                  <a:pt x="0" y="15396"/>
                  <a:pt x="0" y="15396"/>
                </a:cubicBezTo>
                <a:lnTo>
                  <a:pt x="400" y="186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Text Placeholder 33"/>
          <p:cNvSpPr txBox="1"/>
          <p:nvPr/>
        </p:nvSpPr>
        <p:spPr>
          <a:xfrm>
            <a:off x="872810" y="1145020"/>
            <a:ext cx="5921395" cy="6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130000"/>
              </a:lnSpc>
              <a:defRPr sz="17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>
                <a:solidFill>
                  <a:srgbClr val="FF0000"/>
                </a:solidFill>
              </a:rPr>
              <a:t>业务多人接手过，实现方式均为每合同每接口模式。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即新来一个合同，就重新开发一整套新增、修改、详情等接口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AF77F8B-49DD-FC4A-85C7-98CB184C8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639" y="1792057"/>
            <a:ext cx="6827404" cy="31249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9D084308-245F-DF49-A039-1C7166CE5BFD}"/>
              </a:ext>
            </a:extLst>
          </p:cNvPr>
          <p:cNvSpPr txBox="1"/>
          <p:nvPr/>
        </p:nvSpPr>
        <p:spPr>
          <a:xfrm>
            <a:off x="873841" y="5137424"/>
            <a:ext cx="7848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成果：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xmlns="" id="{C94F69D6-6011-EC45-B44A-91137598B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314562"/>
              </p:ext>
            </p:extLst>
          </p:nvPr>
        </p:nvGraphicFramePr>
        <p:xfrm>
          <a:off x="1787451" y="5137424"/>
          <a:ext cx="8128000" cy="14681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xmlns="" val="3948225698"/>
                    </a:ext>
                  </a:extLst>
                </a:gridCol>
                <a:gridCol w="2488019">
                  <a:extLst>
                    <a:ext uri="{9D8B030D-6E8A-4147-A177-3AD203B41FA5}">
                      <a16:colId xmlns:a16="http://schemas.microsoft.com/office/drawing/2014/main" xmlns="" val="2722993420"/>
                    </a:ext>
                  </a:extLst>
                </a:gridCol>
                <a:gridCol w="2307265">
                  <a:extLst>
                    <a:ext uri="{9D8B030D-6E8A-4147-A177-3AD203B41FA5}">
                      <a16:colId xmlns:a16="http://schemas.microsoft.com/office/drawing/2014/main" xmlns="" val="1743936422"/>
                    </a:ext>
                  </a:extLst>
                </a:gridCol>
                <a:gridCol w="574158">
                  <a:extLst>
                    <a:ext uri="{9D8B030D-6E8A-4147-A177-3AD203B41FA5}">
                      <a16:colId xmlns:a16="http://schemas.microsoft.com/office/drawing/2014/main" xmlns="" val="2737346330"/>
                    </a:ext>
                  </a:extLst>
                </a:gridCol>
                <a:gridCol w="1132958">
                  <a:extLst>
                    <a:ext uri="{9D8B030D-6E8A-4147-A177-3AD203B41FA5}">
                      <a16:colId xmlns:a16="http://schemas.microsoft.com/office/drawing/2014/main" xmlns="" val="1958762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开发一个新合同耗时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服务端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联调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开发总耗时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62050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改造前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Mallapp</a:t>
                      </a:r>
                      <a:r>
                        <a:rPr lang="zh-CN" altLang="en-US" dirty="0"/>
                        <a:t>详情（</a:t>
                      </a:r>
                      <a:r>
                        <a:rPr lang="en-US" altLang="zh-CN" dirty="0"/>
                        <a:t>0.5d</a:t>
                      </a:r>
                      <a:r>
                        <a:rPr lang="zh-CN" altLang="en-US" dirty="0"/>
                        <a:t>）</a:t>
                      </a:r>
                      <a:endParaRPr lang="en-US" altLang="zh-CN" dirty="0"/>
                    </a:p>
                    <a:p>
                      <a:r>
                        <a:rPr lang="en-US" altLang="zh-CN" dirty="0" err="1"/>
                        <a:t>crm</a:t>
                      </a:r>
                      <a:r>
                        <a:rPr lang="zh-CN" altLang="en-US" dirty="0"/>
                        <a:t>详情（</a:t>
                      </a:r>
                      <a:r>
                        <a:rPr lang="en-US" altLang="zh-CN" dirty="0"/>
                        <a:t>0.5h</a:t>
                      </a:r>
                      <a:r>
                        <a:rPr lang="zh-CN" altLang="en-US" dirty="0"/>
                        <a:t>）</a:t>
                      </a:r>
                      <a:endParaRPr lang="en-US" altLang="zh-CN" dirty="0"/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合同新增、修改、重新签约（</a:t>
                      </a:r>
                      <a:r>
                        <a:rPr lang="en-US" altLang="zh-CN" dirty="0"/>
                        <a:t>1.5d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接口定义、模型定义（</a:t>
                      </a:r>
                      <a:r>
                        <a:rPr lang="en-US" altLang="zh-CN" dirty="0"/>
                        <a:t>0.5d</a:t>
                      </a:r>
                      <a:r>
                        <a:rPr lang="zh-CN" altLang="en-US" dirty="0"/>
                        <a:t>）</a:t>
                      </a:r>
                      <a:endParaRPr lang="en-US" altLang="zh-CN" dirty="0"/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详情（</a:t>
                      </a:r>
                      <a:r>
                        <a:rPr lang="en-US" altLang="zh-CN" dirty="0"/>
                        <a:t>0.5d</a:t>
                      </a:r>
                      <a:r>
                        <a:rPr lang="zh-CN" altLang="en-US" dirty="0"/>
                        <a:t>）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新增、修改、重新签约等（</a:t>
                      </a:r>
                      <a:r>
                        <a:rPr lang="en-US" altLang="zh-CN" dirty="0"/>
                        <a:t>2d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86376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DengXian"/>
                          <a:ea typeface="DengXian"/>
                          <a:sym typeface="DengXian"/>
                        </a:rPr>
                        <a:t>改造后</a:t>
                      </a:r>
                      <a:endParaRPr kumimoji="0" lang="zh-CN" alt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DengXian"/>
                        <a:ea typeface="DengXian"/>
                        <a:sym typeface="DengXi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DengXian"/>
                          <a:ea typeface="DengXian"/>
                          <a:sym typeface="DengXian"/>
                        </a:rPr>
                        <a:t>新增合同模板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DengXian"/>
                          <a:ea typeface="DengXian"/>
                          <a:sym typeface="DengXian"/>
                        </a:rPr>
                        <a:t>(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DengXian"/>
                          <a:ea typeface="DengXian"/>
                          <a:sym typeface="DengXian"/>
                        </a:rPr>
                        <a:t>几乎不好时</a:t>
                      </a: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DengXian"/>
                          <a:ea typeface="DengXian"/>
                          <a:sym typeface="DengXian"/>
                        </a:rPr>
                        <a:t>)</a:t>
                      </a:r>
                      <a:r>
                        <a:rPr kumimoji="0" lang="zh-CN" alt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DengXian"/>
                          <a:ea typeface="DengXian"/>
                          <a:sym typeface="DengXian"/>
                        </a:rPr>
                        <a:t>、</a:t>
                      </a:r>
                      <a:endParaRPr kumimoji="0" lang="en-US" altLang="zh-CN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DengXian"/>
                        <a:ea typeface="DengXian"/>
                        <a:sym typeface="DengXian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新增、修改、重新签约（</a:t>
                      </a:r>
                      <a:r>
                        <a:rPr lang="en-US" altLang="zh-CN" dirty="0"/>
                        <a:t>1.5d</a:t>
                      </a:r>
                      <a:r>
                        <a:rPr lang="zh-CN" altLang="en-US" dirty="0"/>
                        <a:t>）</a:t>
                      </a:r>
                      <a:endParaRPr kumimoji="0" lang="zh-CN" alt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DengXian"/>
                        <a:ea typeface="DengXian"/>
                        <a:sym typeface="DengXi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详情（</a:t>
                      </a:r>
                      <a:r>
                        <a:rPr lang="en-US" altLang="zh-CN" dirty="0"/>
                        <a:t>0.5d</a:t>
                      </a:r>
                      <a:r>
                        <a:rPr lang="zh-CN" altLang="en-US" dirty="0"/>
                        <a:t>）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新增、修改、重新签约等（</a:t>
                      </a:r>
                      <a:r>
                        <a:rPr lang="en-US" altLang="zh-CN" dirty="0"/>
                        <a:t>2d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DengXian"/>
                          <a:ea typeface="DengXian"/>
                          <a:sym typeface="DengXian"/>
                        </a:rPr>
                        <a:t>1d</a:t>
                      </a:r>
                      <a:endParaRPr kumimoji="0" lang="zh-CN" alt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DengXian"/>
                        <a:ea typeface="DengXian"/>
                        <a:sym typeface="DengXi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DengXian"/>
                          <a:ea typeface="DengXian"/>
                          <a:sym typeface="DengXian"/>
                        </a:rPr>
                        <a:t>6d</a:t>
                      </a:r>
                      <a:endParaRPr kumimoji="0" lang="zh-CN" alt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DengXian"/>
                        <a:ea typeface="DengXian"/>
                        <a:sym typeface="DengXi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77821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99034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文本框 8"/>
          <p:cNvSpPr txBox="1"/>
          <p:nvPr/>
        </p:nvSpPr>
        <p:spPr>
          <a:xfrm>
            <a:off x="4801232" y="2875339"/>
            <a:ext cx="473646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36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个人成长</a:t>
            </a:r>
          </a:p>
        </p:txBody>
      </p:sp>
      <p:sp>
        <p:nvSpPr>
          <p:cNvPr id="171" name="直接连接符 3"/>
          <p:cNvSpPr/>
          <p:nvPr/>
        </p:nvSpPr>
        <p:spPr>
          <a:xfrm>
            <a:off x="4585005" y="2778058"/>
            <a:ext cx="1" cy="870276"/>
          </a:xfrm>
          <a:prstGeom prst="line">
            <a:avLst/>
          </a:prstGeom>
          <a:ln w="12700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78" name="组合 4"/>
          <p:cNvGrpSpPr/>
          <p:nvPr/>
        </p:nvGrpSpPr>
        <p:grpSpPr>
          <a:xfrm>
            <a:off x="3267640" y="2710719"/>
            <a:ext cx="970729" cy="970730"/>
            <a:chOff x="0" y="0"/>
            <a:chExt cx="970728" cy="970728"/>
          </a:xfrm>
        </p:grpSpPr>
        <p:grpSp>
          <p:nvGrpSpPr>
            <p:cNvPr id="174" name="椭圆 17"/>
            <p:cNvGrpSpPr/>
            <p:nvPr/>
          </p:nvGrpSpPr>
          <p:grpSpPr>
            <a:xfrm>
              <a:off x="81085" y="58644"/>
              <a:ext cx="808557" cy="853441"/>
              <a:chOff x="0" y="0"/>
              <a:chExt cx="808556" cy="853439"/>
            </a:xfrm>
          </p:grpSpPr>
          <p:sp>
            <p:nvSpPr>
              <p:cNvPr id="172" name="圆形"/>
              <p:cNvSpPr/>
              <p:nvPr/>
            </p:nvSpPr>
            <p:spPr>
              <a:xfrm>
                <a:off x="0" y="22441"/>
                <a:ext cx="808557" cy="808559"/>
              </a:xfrm>
              <a:prstGeom prst="ellipse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5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3" name="2"/>
              <p:cNvSpPr txBox="1"/>
              <p:nvPr/>
            </p:nvSpPr>
            <p:spPr>
              <a:xfrm>
                <a:off x="118409" y="-1"/>
                <a:ext cx="571738" cy="85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50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altLang="zh-CN" dirty="0"/>
                  <a:t>3</a:t>
                </a:r>
                <a:endParaRPr dirty="0"/>
              </a:p>
            </p:txBody>
          </p:sp>
        </p:grpSp>
        <p:sp>
          <p:nvSpPr>
            <p:cNvPr id="175" name="椭圆 18"/>
            <p:cNvSpPr/>
            <p:nvPr/>
          </p:nvSpPr>
          <p:spPr>
            <a:xfrm>
              <a:off x="-1" y="-1"/>
              <a:ext cx="970730" cy="970730"/>
            </a:xfrm>
            <a:prstGeom prst="ellipse">
              <a:avLst/>
            </a:prstGeom>
            <a:noFill/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6" name="椭圆 19"/>
            <p:cNvSpPr/>
            <p:nvPr/>
          </p:nvSpPr>
          <p:spPr>
            <a:xfrm>
              <a:off x="798215" y="751696"/>
              <a:ext cx="125673" cy="125673"/>
            </a:xfrm>
            <a:prstGeom prst="ellipse">
              <a:avLst/>
            </a:prstGeom>
            <a:solidFill>
              <a:srgbClr val="FA324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7" name="椭圆 20"/>
            <p:cNvSpPr/>
            <p:nvPr/>
          </p:nvSpPr>
          <p:spPr>
            <a:xfrm>
              <a:off x="114857" y="49496"/>
              <a:ext cx="125673" cy="125673"/>
            </a:xfrm>
            <a:prstGeom prst="ellipse">
              <a:avLst/>
            </a:prstGeom>
            <a:solidFill>
              <a:srgbClr val="FA324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图片 4" descr="图片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63" name="成组"/>
          <p:cNvGrpSpPr/>
          <p:nvPr/>
        </p:nvGrpSpPr>
        <p:grpSpPr>
          <a:xfrm>
            <a:off x="4277433" y="2594174"/>
            <a:ext cx="1482204" cy="1482205"/>
            <a:chOff x="0" y="0"/>
            <a:chExt cx="1482203" cy="1482203"/>
          </a:xfrm>
        </p:grpSpPr>
        <p:sp>
          <p:nvSpPr>
            <p:cNvPr id="461" name="椭圆 7"/>
            <p:cNvSpPr/>
            <p:nvPr/>
          </p:nvSpPr>
          <p:spPr>
            <a:xfrm>
              <a:off x="0" y="0"/>
              <a:ext cx="1482204" cy="1482204"/>
            </a:xfrm>
            <a:prstGeom prst="ellipse">
              <a:avLst/>
            </a:prstGeom>
            <a:solidFill>
              <a:srgbClr val="294A5A">
                <a:alpha val="87000"/>
              </a:srgbClr>
            </a:solidFill>
            <a:ln w="12700" cap="flat">
              <a:noFill/>
              <a:miter lim="400000"/>
            </a:ln>
            <a:effectLst>
              <a:outerShdw blurRad="101600" dist="635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2" name="文本框 24"/>
            <p:cNvSpPr txBox="1"/>
            <p:nvPr/>
          </p:nvSpPr>
          <p:spPr>
            <a:xfrm>
              <a:off x="231831" y="536631"/>
              <a:ext cx="101854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685800">
                <a:defRPr>
                  <a:solidFill>
                    <a:srgbClr val="FFFFFF"/>
                  </a:solidFill>
                  <a:latin typeface="方正正中黑简体"/>
                  <a:ea typeface="方正正中黑简体"/>
                  <a:cs typeface="方正正中黑简体"/>
                  <a:sym typeface="方正正中黑简体"/>
                </a:defRPr>
              </a:lvl1pPr>
            </a:lstStyle>
            <a:p>
              <a:r>
                <a:rPr dirty="0"/>
                <a:t>个人成长</a:t>
              </a:r>
            </a:p>
          </p:txBody>
        </p:sp>
      </p:grpSp>
      <p:sp>
        <p:nvSpPr>
          <p:cNvPr id="464" name="同心圆 13"/>
          <p:cNvSpPr/>
          <p:nvPr/>
        </p:nvSpPr>
        <p:spPr>
          <a:xfrm>
            <a:off x="7186497" y="2569663"/>
            <a:ext cx="1258605" cy="1258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163" y="10800"/>
                </a:moveTo>
                <a:cubicBezTo>
                  <a:pt x="1163" y="16122"/>
                  <a:pt x="5478" y="20437"/>
                  <a:pt x="10800" y="20437"/>
                </a:cubicBezTo>
                <a:cubicBezTo>
                  <a:pt x="16122" y="20437"/>
                  <a:pt x="20437" y="16122"/>
                  <a:pt x="20437" y="10800"/>
                </a:cubicBezTo>
                <a:cubicBezTo>
                  <a:pt x="20437" y="5478"/>
                  <a:pt x="16122" y="1163"/>
                  <a:pt x="10800" y="1163"/>
                </a:cubicBezTo>
                <a:cubicBezTo>
                  <a:pt x="5478" y="1163"/>
                  <a:pt x="1163" y="5478"/>
                  <a:pt x="1163" y="10800"/>
                </a:cubicBezTo>
                <a:close/>
              </a:path>
            </a:pathLst>
          </a:custGeom>
          <a:solidFill>
            <a:srgbClr val="0A97A6"/>
          </a:solidFill>
          <a:ln w="12700">
            <a:miter lim="400000"/>
          </a:ln>
          <a:effectLst>
            <a:outerShdw blurRad="101600" dist="635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 defTabSz="685800"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65" name="直接连接符 14"/>
          <p:cNvSpPr/>
          <p:nvPr/>
        </p:nvSpPr>
        <p:spPr>
          <a:xfrm>
            <a:off x="5759637" y="3198965"/>
            <a:ext cx="1482205" cy="1"/>
          </a:xfrm>
          <a:prstGeom prst="line">
            <a:avLst/>
          </a:prstGeom>
          <a:ln w="25400">
            <a:solidFill>
              <a:srgbClr val="294A5A"/>
            </a:solidFill>
            <a:miter/>
          </a:ln>
        </p:spPr>
        <p:txBody>
          <a:bodyPr lIns="45719" rIns="45719"/>
          <a:lstStyle/>
          <a:p>
            <a:pPr defTabSz="685800">
              <a:defRPr sz="13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66" name="矩形 26"/>
          <p:cNvSpPr txBox="1"/>
          <p:nvPr/>
        </p:nvSpPr>
        <p:spPr>
          <a:xfrm>
            <a:off x="7345826" y="3072590"/>
            <a:ext cx="88304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defRPr sz="1500">
                <a:latin typeface="方正兰亭细黑_GBK"/>
                <a:ea typeface="方正兰亭细黑_GBK"/>
                <a:cs typeface="方正兰亭细黑_GBK"/>
                <a:sym typeface="方正兰亭细黑_GBK"/>
              </a:defRPr>
            </a:lvl1pPr>
          </a:lstStyle>
          <a:p>
            <a:r>
              <a:rPr dirty="0"/>
              <a:t>读过的书</a:t>
            </a:r>
            <a:endParaRPr sz="1000" dirty="0"/>
          </a:p>
        </p:txBody>
      </p:sp>
      <p:sp>
        <p:nvSpPr>
          <p:cNvPr id="467" name="同心圆 16"/>
          <p:cNvSpPr/>
          <p:nvPr/>
        </p:nvSpPr>
        <p:spPr>
          <a:xfrm>
            <a:off x="1729397" y="3363721"/>
            <a:ext cx="1197508" cy="1197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163" y="10800"/>
                </a:moveTo>
                <a:cubicBezTo>
                  <a:pt x="1163" y="16122"/>
                  <a:pt x="5478" y="20437"/>
                  <a:pt x="10800" y="20437"/>
                </a:cubicBezTo>
                <a:cubicBezTo>
                  <a:pt x="16122" y="20437"/>
                  <a:pt x="20437" y="16122"/>
                  <a:pt x="20437" y="10800"/>
                </a:cubicBezTo>
                <a:cubicBezTo>
                  <a:pt x="20437" y="5478"/>
                  <a:pt x="16122" y="1163"/>
                  <a:pt x="10800" y="1163"/>
                </a:cubicBezTo>
                <a:cubicBezTo>
                  <a:pt x="5478" y="1163"/>
                  <a:pt x="1163" y="5478"/>
                  <a:pt x="1163" y="10800"/>
                </a:cubicBezTo>
                <a:close/>
              </a:path>
            </a:pathLst>
          </a:custGeom>
          <a:solidFill>
            <a:srgbClr val="99CC39"/>
          </a:solidFill>
          <a:ln w="12700">
            <a:miter lim="400000"/>
          </a:ln>
          <a:effectLst>
            <a:outerShdw blurRad="101600" dist="63500" dir="27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 defTabSz="685800"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68" name="直接连接符 17"/>
          <p:cNvSpPr/>
          <p:nvPr/>
        </p:nvSpPr>
        <p:spPr>
          <a:xfrm flipH="1">
            <a:off x="2850572" y="3457242"/>
            <a:ext cx="1514741" cy="276647"/>
          </a:xfrm>
          <a:prstGeom prst="line">
            <a:avLst/>
          </a:prstGeom>
          <a:ln w="25400">
            <a:solidFill>
              <a:srgbClr val="294A5A"/>
            </a:solidFill>
            <a:miter/>
          </a:ln>
        </p:spPr>
        <p:txBody>
          <a:bodyPr lIns="45719" rIns="45719"/>
          <a:lstStyle/>
          <a:p>
            <a:pPr defTabSz="685800">
              <a:defRPr sz="13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69" name="矩形 27"/>
          <p:cNvSpPr txBox="1"/>
          <p:nvPr/>
        </p:nvSpPr>
        <p:spPr>
          <a:xfrm>
            <a:off x="1940775" y="3828268"/>
            <a:ext cx="887821" cy="350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>
            <a:lvl1pPr defTabSz="685800">
              <a:defRPr sz="1300">
                <a:latin typeface="方正兰亭细黑_GBK"/>
                <a:ea typeface="方正兰亭细黑_GBK"/>
                <a:cs typeface="方正兰亭细黑_GBK"/>
                <a:sym typeface="方正兰亭细黑_GBK"/>
              </a:defRPr>
            </a:lvl1pPr>
          </a:lstStyle>
          <a:p>
            <a:r>
              <a:rPr lang="zh-CN" altLang="en-US" dirty="0"/>
              <a:t>能力提升</a:t>
            </a:r>
            <a:endParaRPr dirty="0"/>
          </a:p>
        </p:txBody>
      </p:sp>
      <p:grpSp>
        <p:nvGrpSpPr>
          <p:cNvPr id="473" name="成组"/>
          <p:cNvGrpSpPr/>
          <p:nvPr/>
        </p:nvGrpSpPr>
        <p:grpSpPr>
          <a:xfrm>
            <a:off x="4769842" y="1214173"/>
            <a:ext cx="912685" cy="1452768"/>
            <a:chOff x="-1" y="0"/>
            <a:chExt cx="912684" cy="1452766"/>
          </a:xfrm>
        </p:grpSpPr>
        <p:sp>
          <p:nvSpPr>
            <p:cNvPr id="470" name="直接连接符 11"/>
            <p:cNvSpPr/>
            <p:nvPr/>
          </p:nvSpPr>
          <p:spPr>
            <a:xfrm flipV="1">
              <a:off x="-1" y="704277"/>
              <a:ext cx="280806" cy="748489"/>
            </a:xfrm>
            <a:prstGeom prst="line">
              <a:avLst/>
            </a:prstGeom>
            <a:noFill/>
            <a:ln w="25400" cap="flat">
              <a:solidFill>
                <a:srgbClr val="294A5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1" name="同心圆 10"/>
            <p:cNvSpPr/>
            <p:nvPr/>
          </p:nvSpPr>
          <p:spPr>
            <a:xfrm>
              <a:off x="90304" y="0"/>
              <a:ext cx="822379" cy="822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163" y="10800"/>
                  </a:moveTo>
                  <a:cubicBezTo>
                    <a:pt x="1163" y="16122"/>
                    <a:pt x="5478" y="20437"/>
                    <a:pt x="10800" y="20437"/>
                  </a:cubicBezTo>
                  <a:cubicBezTo>
                    <a:pt x="16122" y="20437"/>
                    <a:pt x="20437" y="16122"/>
                    <a:pt x="20437" y="10800"/>
                  </a:cubicBezTo>
                  <a:cubicBezTo>
                    <a:pt x="20437" y="5478"/>
                    <a:pt x="16122" y="1163"/>
                    <a:pt x="10800" y="1163"/>
                  </a:cubicBezTo>
                  <a:cubicBezTo>
                    <a:pt x="5478" y="1163"/>
                    <a:pt x="1163" y="5478"/>
                    <a:pt x="1163" y="10800"/>
                  </a:cubicBezTo>
                  <a:close/>
                </a:path>
              </a:pathLst>
            </a:custGeom>
            <a:solidFill>
              <a:srgbClr val="ED5A00"/>
            </a:solidFill>
            <a:ln w="12700" cap="flat">
              <a:noFill/>
              <a:miter lim="400000"/>
            </a:ln>
            <a:effectLst>
              <a:outerShdw blurRad="101600" dist="635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2" name="文本框 28"/>
            <p:cNvSpPr txBox="1"/>
            <p:nvPr/>
          </p:nvSpPr>
          <p:spPr>
            <a:xfrm>
              <a:off x="272979" y="150994"/>
              <a:ext cx="619829" cy="492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685800">
                <a:defRPr sz="1300">
                  <a:latin typeface="方正兰亭细黑_GBK"/>
                  <a:ea typeface="方正兰亭细黑_GBK"/>
                  <a:cs typeface="方正兰亭细黑_GBK"/>
                  <a:sym typeface="方正兰亭细黑_GBK"/>
                </a:defRPr>
              </a:lvl1pPr>
            </a:lstStyle>
            <a:p>
              <a:r>
                <a:rPr dirty="0"/>
                <a:t>团队</a:t>
              </a:r>
              <a:r>
                <a:rPr lang="zh-CN" altLang="en-US" dirty="0"/>
                <a:t>合作</a:t>
              </a:r>
              <a:endParaRPr dirty="0"/>
            </a:p>
          </p:txBody>
        </p:sp>
      </p:grpSp>
      <p:sp>
        <p:nvSpPr>
          <p:cNvPr id="478" name="Text Placeholder 33"/>
          <p:cNvSpPr txBox="1"/>
          <p:nvPr/>
        </p:nvSpPr>
        <p:spPr>
          <a:xfrm>
            <a:off x="6902669" y="4876337"/>
            <a:ext cx="4958750" cy="761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/>
              <a:t>领域驱动</a:t>
            </a:r>
            <a:r>
              <a:rPr lang="en-US" altLang="zh-CN" dirty="0"/>
              <a:t>-</a:t>
            </a:r>
            <a:r>
              <a:rPr lang="zh-CN" altLang="en-US" sz="1400" dirty="0">
                <a:sym typeface="Microsoft YaHei"/>
              </a:rPr>
              <a:t>保持模型的完整性</a:t>
            </a:r>
            <a:endParaRPr lang="en-US" altLang="zh-CN" sz="1400" dirty="0">
              <a:sym typeface="Microsoft YaHei"/>
            </a:endParaRPr>
          </a:p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sz="1400" dirty="0">
                <a:sym typeface="Microsoft YaHei"/>
              </a:rPr>
              <a:t>Java</a:t>
            </a:r>
            <a:r>
              <a:rPr lang="zh-CN" altLang="en-US" sz="1400" dirty="0">
                <a:sym typeface="Microsoft YaHei"/>
              </a:rPr>
              <a:t>文件如何转化成</a:t>
            </a:r>
            <a:r>
              <a:rPr lang="en-US" altLang="zh-CN" sz="1400" dirty="0" err="1">
                <a:sym typeface="Microsoft YaHei"/>
              </a:rPr>
              <a:t>jvm</a:t>
            </a:r>
            <a:r>
              <a:rPr lang="zh-CN" altLang="en-US" sz="1400" dirty="0">
                <a:sym typeface="Microsoft YaHei"/>
              </a:rPr>
              <a:t>内存结构</a:t>
            </a:r>
            <a:endParaRPr lang="en-US" altLang="zh-CN" sz="1400" dirty="0">
              <a:sym typeface="Microsoft YaHei"/>
            </a:endParaRPr>
          </a:p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FontTx/>
              <a:buChar char="•"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/>
              <a:t>数据结构与算法分享（拓扑排序，最短路径等）</a:t>
            </a:r>
            <a:endParaRPr lang="en-US" altLang="zh-CN" sz="1400" dirty="0">
              <a:sym typeface="Microsoft YaHei"/>
            </a:endParaRPr>
          </a:p>
        </p:txBody>
      </p:sp>
      <p:sp>
        <p:nvSpPr>
          <p:cNvPr id="479" name="Text Placeholder 33"/>
          <p:cNvSpPr txBox="1"/>
          <p:nvPr/>
        </p:nvSpPr>
        <p:spPr>
          <a:xfrm>
            <a:off x="5960591" y="798433"/>
            <a:ext cx="4536550" cy="1522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685800">
              <a:lnSpc>
                <a:spcPct val="90000"/>
              </a:lnSpc>
              <a:spcBef>
                <a:spcPts val="700"/>
              </a:spcBef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lang="zh-CN" altLang="en-US" dirty="0"/>
          </a:p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/>
              <a:t>协调前后端、网关、测试资源，在时间紧急且不加班情况下完成群控项目</a:t>
            </a:r>
          </a:p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/>
              <a:t>积极参与团队成员方案设计，并给出自己的理解与建议</a:t>
            </a:r>
            <a:endParaRPr lang="en-US" altLang="zh-CN" dirty="0"/>
          </a:p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/>
              <a:t>推动提成脚本替换，与数据组之间配合日益熟练</a:t>
            </a:r>
            <a:endParaRPr lang="en-US" altLang="zh-CN" dirty="0"/>
          </a:p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lang="zh-CN" altLang="en-US" dirty="0"/>
          </a:p>
        </p:txBody>
      </p:sp>
      <p:sp>
        <p:nvSpPr>
          <p:cNvPr id="480" name="Text Placeholder 33"/>
          <p:cNvSpPr txBox="1"/>
          <p:nvPr/>
        </p:nvSpPr>
        <p:spPr>
          <a:xfrm>
            <a:off x="8549086" y="2566038"/>
            <a:ext cx="4958750" cy="1612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685800">
              <a:lnSpc>
                <a:spcPct val="90000"/>
              </a:lnSpc>
              <a:spcBef>
                <a:spcPts val="700"/>
              </a:spcBef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lang="zh-CN" altLang="en-US" dirty="0"/>
          </a:p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/>
              <a:t>《</a:t>
            </a:r>
            <a:r>
              <a:rPr lang="zh-CN" altLang="en-US" dirty="0"/>
              <a:t>深入理解</a:t>
            </a:r>
            <a:r>
              <a:rPr lang="en-US" altLang="zh-CN" dirty="0"/>
              <a:t>java</a:t>
            </a:r>
            <a:r>
              <a:rPr lang="zh-CN" altLang="en-US" dirty="0"/>
              <a:t>虚拟机</a:t>
            </a:r>
            <a:r>
              <a:rPr lang="en-US" altLang="zh-CN" dirty="0"/>
              <a:t>》</a:t>
            </a:r>
            <a:endParaRPr lang="zh-CN" altLang="en-US" dirty="0"/>
          </a:p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/>
              <a:t>《</a:t>
            </a:r>
            <a:r>
              <a:rPr lang="en-US" altLang="zh-CN" dirty="0" err="1"/>
              <a:t>mysql</a:t>
            </a:r>
            <a:r>
              <a:rPr lang="zh-CN" altLang="en-US" dirty="0"/>
              <a:t>技术内幕</a:t>
            </a:r>
            <a:r>
              <a:rPr lang="en-US" altLang="zh-CN" dirty="0"/>
              <a:t>》</a:t>
            </a:r>
            <a:endParaRPr lang="zh-CN" altLang="en-US" dirty="0"/>
          </a:p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/>
              <a:t>《</a:t>
            </a:r>
            <a:r>
              <a:rPr lang="en-US" altLang="zh-CN" dirty="0" err="1"/>
              <a:t>redis</a:t>
            </a:r>
            <a:r>
              <a:rPr lang="zh-CN" altLang="en-US" dirty="0"/>
              <a:t>设计与实现</a:t>
            </a:r>
            <a:r>
              <a:rPr lang="en-US" altLang="zh-CN" dirty="0"/>
              <a:t>》</a:t>
            </a:r>
          </a:p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FontTx/>
              <a:buChar char="•"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/>
              <a:t>《</a:t>
            </a:r>
            <a:r>
              <a:rPr lang="zh-CN" altLang="en-US" dirty="0"/>
              <a:t>实战</a:t>
            </a:r>
            <a:r>
              <a:rPr lang="en-US" altLang="zh-CN" dirty="0"/>
              <a:t>java</a:t>
            </a:r>
            <a:r>
              <a:rPr lang="zh-CN" altLang="en-US" dirty="0"/>
              <a:t>高并发程序设计</a:t>
            </a:r>
            <a:r>
              <a:rPr lang="en-US" altLang="zh-CN" dirty="0"/>
              <a:t>》</a:t>
            </a:r>
          </a:p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FontTx/>
              <a:buChar char="•"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/>
              <a:t>《</a:t>
            </a:r>
            <a:r>
              <a:rPr lang="zh-CN" altLang="en-US" dirty="0"/>
              <a:t>数据结构与算法之美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grpSp>
        <p:nvGrpSpPr>
          <p:cNvPr id="487" name="成组"/>
          <p:cNvGrpSpPr/>
          <p:nvPr/>
        </p:nvGrpSpPr>
        <p:grpSpPr>
          <a:xfrm>
            <a:off x="5322278" y="3970340"/>
            <a:ext cx="1471122" cy="1563220"/>
            <a:chOff x="461354" y="0"/>
            <a:chExt cx="1471122" cy="1457178"/>
          </a:xfrm>
        </p:grpSpPr>
        <p:sp>
          <p:nvSpPr>
            <p:cNvPr id="484" name="直接连接符 11"/>
            <p:cNvSpPr/>
            <p:nvPr/>
          </p:nvSpPr>
          <p:spPr>
            <a:xfrm>
              <a:off x="461354" y="0"/>
              <a:ext cx="720499" cy="834708"/>
            </a:xfrm>
            <a:prstGeom prst="line">
              <a:avLst/>
            </a:prstGeom>
            <a:noFill/>
            <a:ln w="25400" cap="flat">
              <a:solidFill>
                <a:srgbClr val="294A5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685800">
                <a:defRPr sz="13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5" name="同心圆 10"/>
            <p:cNvSpPr/>
            <p:nvPr/>
          </p:nvSpPr>
          <p:spPr>
            <a:xfrm>
              <a:off x="1110097" y="634799"/>
              <a:ext cx="822379" cy="822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163" y="10800"/>
                  </a:moveTo>
                  <a:cubicBezTo>
                    <a:pt x="1163" y="16122"/>
                    <a:pt x="5478" y="20437"/>
                    <a:pt x="10800" y="20437"/>
                  </a:cubicBezTo>
                  <a:cubicBezTo>
                    <a:pt x="16122" y="20437"/>
                    <a:pt x="20437" y="16122"/>
                    <a:pt x="20437" y="10800"/>
                  </a:cubicBezTo>
                  <a:cubicBezTo>
                    <a:pt x="20437" y="5478"/>
                    <a:pt x="16122" y="1163"/>
                    <a:pt x="10800" y="1163"/>
                  </a:cubicBezTo>
                  <a:cubicBezTo>
                    <a:pt x="5478" y="1163"/>
                    <a:pt x="1163" y="5478"/>
                    <a:pt x="1163" y="10800"/>
                  </a:cubicBezTo>
                  <a:close/>
                </a:path>
              </a:pathLst>
            </a:custGeom>
            <a:solidFill>
              <a:srgbClr val="ED5A00"/>
            </a:solidFill>
            <a:ln w="12700" cap="flat">
              <a:noFill/>
              <a:miter lim="400000"/>
            </a:ln>
            <a:effectLst>
              <a:outerShdw blurRad="101600" dist="635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6" name="文本框 28"/>
            <p:cNvSpPr txBox="1"/>
            <p:nvPr/>
          </p:nvSpPr>
          <p:spPr>
            <a:xfrm>
              <a:off x="1211372" y="771668"/>
              <a:ext cx="619829" cy="645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defTabSz="685800">
                <a:defRPr sz="1300">
                  <a:latin typeface="方正兰亭细黑_GBK"/>
                  <a:ea typeface="方正兰亭细黑_GBK"/>
                  <a:cs typeface="方正兰亭细黑_GBK"/>
                  <a:sym typeface="方正兰亭细黑_GBK"/>
                </a:defRPr>
              </a:lvl1pPr>
            </a:lstStyle>
            <a:p>
              <a:r>
                <a:rPr lang="zh-CN" altLang="en-US" dirty="0"/>
                <a:t>个人分享</a:t>
              </a:r>
            </a:p>
            <a:p>
              <a:endParaRPr dirty="0"/>
            </a:p>
          </p:txBody>
        </p:sp>
      </p:grpSp>
      <p:sp>
        <p:nvSpPr>
          <p:cNvPr id="488" name="Text Placeholder 33"/>
          <p:cNvSpPr txBox="1"/>
          <p:nvPr/>
        </p:nvSpPr>
        <p:spPr>
          <a:xfrm>
            <a:off x="363528" y="3921324"/>
            <a:ext cx="4958750" cy="1612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685800">
              <a:lnSpc>
                <a:spcPct val="90000"/>
              </a:lnSpc>
              <a:spcBef>
                <a:spcPts val="700"/>
              </a:spcBef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/>
              <a:t>业务建模</a:t>
            </a:r>
            <a:r>
              <a:rPr dirty="0"/>
              <a:t>能力</a:t>
            </a:r>
          </a:p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推动能力</a:t>
            </a:r>
          </a:p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规划能力</a:t>
            </a:r>
            <a:endParaRPr lang="en-US" dirty="0"/>
          </a:p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/>
              <a:t>执行能力</a:t>
            </a:r>
          </a:p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sz="1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/>
              <a:t>数据体现成果</a:t>
            </a:r>
            <a:endParaRPr dirty="0"/>
          </a:p>
        </p:txBody>
      </p:sp>
      <p:sp>
        <p:nvSpPr>
          <p:cNvPr id="25" name="文本框 5"/>
          <p:cNvSpPr txBox="1"/>
          <p:nvPr/>
        </p:nvSpPr>
        <p:spPr>
          <a:xfrm>
            <a:off x="277817" y="242921"/>
            <a:ext cx="214096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2</a:t>
            </a:r>
            <a:r>
              <a:rPr dirty="0"/>
              <a:t>.1 </a:t>
            </a:r>
            <a:r>
              <a:rPr lang="zh-CN" altLang="en-US" dirty="0"/>
              <a:t>个人成长</a:t>
            </a: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文本框 8"/>
          <p:cNvSpPr txBox="1"/>
          <p:nvPr/>
        </p:nvSpPr>
        <p:spPr>
          <a:xfrm>
            <a:off x="4801232" y="2875339"/>
            <a:ext cx="473646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36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后续规划</a:t>
            </a:r>
          </a:p>
        </p:txBody>
      </p:sp>
      <p:sp>
        <p:nvSpPr>
          <p:cNvPr id="449" name="直接连接符 3"/>
          <p:cNvSpPr/>
          <p:nvPr/>
        </p:nvSpPr>
        <p:spPr>
          <a:xfrm>
            <a:off x="4585005" y="2778058"/>
            <a:ext cx="1" cy="870276"/>
          </a:xfrm>
          <a:prstGeom prst="line">
            <a:avLst/>
          </a:prstGeom>
          <a:ln w="12700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56" name="组合 4"/>
          <p:cNvGrpSpPr/>
          <p:nvPr/>
        </p:nvGrpSpPr>
        <p:grpSpPr>
          <a:xfrm>
            <a:off x="3267640" y="2710719"/>
            <a:ext cx="970729" cy="970730"/>
            <a:chOff x="0" y="0"/>
            <a:chExt cx="970728" cy="970728"/>
          </a:xfrm>
        </p:grpSpPr>
        <p:grpSp>
          <p:nvGrpSpPr>
            <p:cNvPr id="452" name="椭圆 17"/>
            <p:cNvGrpSpPr/>
            <p:nvPr/>
          </p:nvGrpSpPr>
          <p:grpSpPr>
            <a:xfrm>
              <a:off x="81085" y="58644"/>
              <a:ext cx="808557" cy="853441"/>
              <a:chOff x="0" y="0"/>
              <a:chExt cx="808556" cy="853439"/>
            </a:xfrm>
          </p:grpSpPr>
          <p:sp>
            <p:nvSpPr>
              <p:cNvPr id="450" name="圆形"/>
              <p:cNvSpPr/>
              <p:nvPr/>
            </p:nvSpPr>
            <p:spPr>
              <a:xfrm>
                <a:off x="0" y="22441"/>
                <a:ext cx="808557" cy="808559"/>
              </a:xfrm>
              <a:prstGeom prst="ellipse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5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1" name="3"/>
              <p:cNvSpPr txBox="1"/>
              <p:nvPr/>
            </p:nvSpPr>
            <p:spPr>
              <a:xfrm>
                <a:off x="118409" y="-1"/>
                <a:ext cx="571738" cy="85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50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altLang="zh-CN" dirty="0"/>
                  <a:t>4</a:t>
                </a:r>
                <a:endParaRPr dirty="0"/>
              </a:p>
            </p:txBody>
          </p:sp>
        </p:grpSp>
        <p:sp>
          <p:nvSpPr>
            <p:cNvPr id="453" name="椭圆 18"/>
            <p:cNvSpPr/>
            <p:nvPr/>
          </p:nvSpPr>
          <p:spPr>
            <a:xfrm>
              <a:off x="-1" y="-1"/>
              <a:ext cx="970730" cy="970730"/>
            </a:xfrm>
            <a:prstGeom prst="ellipse">
              <a:avLst/>
            </a:prstGeom>
            <a:noFill/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椭圆 19"/>
            <p:cNvSpPr/>
            <p:nvPr/>
          </p:nvSpPr>
          <p:spPr>
            <a:xfrm>
              <a:off x="798215" y="751696"/>
              <a:ext cx="125673" cy="125673"/>
            </a:xfrm>
            <a:prstGeom prst="ellipse">
              <a:avLst/>
            </a:prstGeom>
            <a:solidFill>
              <a:srgbClr val="FA324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椭圆 20"/>
            <p:cNvSpPr/>
            <p:nvPr/>
          </p:nvSpPr>
          <p:spPr>
            <a:xfrm>
              <a:off x="114857" y="49496"/>
              <a:ext cx="125673" cy="125673"/>
            </a:xfrm>
            <a:prstGeom prst="ellipse">
              <a:avLst/>
            </a:prstGeom>
            <a:solidFill>
              <a:srgbClr val="FA324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文本框 5"/>
          <p:cNvSpPr txBox="1"/>
          <p:nvPr/>
        </p:nvSpPr>
        <p:spPr>
          <a:xfrm>
            <a:off x="277817" y="242921"/>
            <a:ext cx="2140969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3</a:t>
            </a:r>
            <a:r>
              <a:rPr dirty="0"/>
              <a:t>.1 后续规划</a:t>
            </a:r>
          </a:p>
        </p:txBody>
      </p:sp>
      <p:sp>
        <p:nvSpPr>
          <p:cNvPr id="502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0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CCBAB1A-71EA-0348-9861-E89B25031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45" y="1459687"/>
            <a:ext cx="11525798" cy="480395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图片 14" descr="图片 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80969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文本框 7"/>
          <p:cNvSpPr txBox="1"/>
          <p:nvPr/>
        </p:nvSpPr>
        <p:spPr>
          <a:xfrm>
            <a:off x="4506912" y="2605946"/>
            <a:ext cx="3533141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 b="1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t>谢谢观看！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图片 41" descr="图片 4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文本框 42"/>
          <p:cNvSpPr txBox="1"/>
          <p:nvPr/>
        </p:nvSpPr>
        <p:spPr>
          <a:xfrm>
            <a:off x="277816" y="242921"/>
            <a:ext cx="459898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负责业务</a:t>
            </a:r>
            <a:endParaRPr dirty="0"/>
          </a:p>
        </p:txBody>
      </p:sp>
      <p:sp>
        <p:nvSpPr>
          <p:cNvPr id="182" name="矩形 44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6FF8F9D6-80E8-0848-80DF-B44AF815A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90" y="291246"/>
            <a:ext cx="7612732" cy="617334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EAA7D40E-C150-E249-A876-D9F160209DFF}"/>
              </a:ext>
            </a:extLst>
          </p:cNvPr>
          <p:cNvSpPr txBox="1"/>
          <p:nvPr/>
        </p:nvSpPr>
        <p:spPr>
          <a:xfrm>
            <a:off x="531628" y="2636874"/>
            <a:ext cx="193899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主要负责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营销工具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与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销售资金管理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两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DengXian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DengXian"/>
              </a:rPr>
              <a:t>大模块</a:t>
            </a:r>
          </a:p>
        </p:txBody>
      </p:sp>
    </p:spTree>
    <p:extLst>
      <p:ext uri="{BB962C8B-B14F-4D97-AF65-F5344CB8AC3E}">
        <p14:creationId xmlns:p14="http://schemas.microsoft.com/office/powerpoint/2010/main" val="406214740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文本框 8"/>
          <p:cNvSpPr txBox="1"/>
          <p:nvPr/>
        </p:nvSpPr>
        <p:spPr>
          <a:xfrm>
            <a:off x="4801232" y="2875339"/>
            <a:ext cx="473646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36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业务支持</a:t>
            </a:r>
          </a:p>
        </p:txBody>
      </p:sp>
      <p:sp>
        <p:nvSpPr>
          <p:cNvPr id="139" name="直接连接符 3"/>
          <p:cNvSpPr/>
          <p:nvPr/>
        </p:nvSpPr>
        <p:spPr>
          <a:xfrm>
            <a:off x="4585005" y="2778058"/>
            <a:ext cx="1" cy="870276"/>
          </a:xfrm>
          <a:prstGeom prst="line">
            <a:avLst/>
          </a:prstGeom>
          <a:ln w="12700">
            <a:solidFill>
              <a:srgbClr val="40404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46" name="组合 4"/>
          <p:cNvGrpSpPr/>
          <p:nvPr/>
        </p:nvGrpSpPr>
        <p:grpSpPr>
          <a:xfrm>
            <a:off x="3267640" y="2710719"/>
            <a:ext cx="970729" cy="970730"/>
            <a:chOff x="0" y="0"/>
            <a:chExt cx="970728" cy="970728"/>
          </a:xfrm>
        </p:grpSpPr>
        <p:grpSp>
          <p:nvGrpSpPr>
            <p:cNvPr id="142" name="椭圆 17"/>
            <p:cNvGrpSpPr/>
            <p:nvPr/>
          </p:nvGrpSpPr>
          <p:grpSpPr>
            <a:xfrm>
              <a:off x="81085" y="58644"/>
              <a:ext cx="808557" cy="853441"/>
              <a:chOff x="0" y="0"/>
              <a:chExt cx="808556" cy="853439"/>
            </a:xfrm>
          </p:grpSpPr>
          <p:sp>
            <p:nvSpPr>
              <p:cNvPr id="140" name="圆形"/>
              <p:cNvSpPr/>
              <p:nvPr/>
            </p:nvSpPr>
            <p:spPr>
              <a:xfrm>
                <a:off x="0" y="22441"/>
                <a:ext cx="808557" cy="808559"/>
              </a:xfrm>
              <a:prstGeom prst="ellipse">
                <a:avLst/>
              </a:prstGeom>
              <a:solidFill>
                <a:srgbClr val="4040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 sz="5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1" name="1"/>
              <p:cNvSpPr txBox="1"/>
              <p:nvPr/>
            </p:nvSpPr>
            <p:spPr>
              <a:xfrm>
                <a:off x="118409" y="-1"/>
                <a:ext cx="571738" cy="853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50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altLang="zh-CN" dirty="0"/>
                  <a:t>2</a:t>
                </a:r>
                <a:endParaRPr dirty="0"/>
              </a:p>
            </p:txBody>
          </p:sp>
        </p:grpSp>
        <p:sp>
          <p:nvSpPr>
            <p:cNvPr id="143" name="椭圆 18"/>
            <p:cNvSpPr/>
            <p:nvPr/>
          </p:nvSpPr>
          <p:spPr>
            <a:xfrm>
              <a:off x="-1" y="-1"/>
              <a:ext cx="970730" cy="970730"/>
            </a:xfrm>
            <a:prstGeom prst="ellipse">
              <a:avLst/>
            </a:prstGeom>
            <a:noFill/>
            <a:ln w="12700" cap="flat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4" name="椭圆 19"/>
            <p:cNvSpPr/>
            <p:nvPr/>
          </p:nvSpPr>
          <p:spPr>
            <a:xfrm>
              <a:off x="798215" y="751696"/>
              <a:ext cx="125673" cy="125673"/>
            </a:xfrm>
            <a:prstGeom prst="ellipse">
              <a:avLst/>
            </a:prstGeom>
            <a:solidFill>
              <a:srgbClr val="FA324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5" name="椭圆 20"/>
            <p:cNvSpPr/>
            <p:nvPr/>
          </p:nvSpPr>
          <p:spPr>
            <a:xfrm>
              <a:off x="114857" y="49496"/>
              <a:ext cx="125673" cy="125673"/>
            </a:xfrm>
            <a:prstGeom prst="ellipse">
              <a:avLst/>
            </a:prstGeom>
            <a:solidFill>
              <a:srgbClr val="FA324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5976025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图片 41" descr="图片 4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文本框 42"/>
          <p:cNvSpPr txBox="1"/>
          <p:nvPr/>
        </p:nvSpPr>
        <p:spPr>
          <a:xfrm>
            <a:off x="277816" y="242921"/>
            <a:ext cx="459898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/>
              <a:t>2</a:t>
            </a:r>
            <a:r>
              <a:rPr dirty="0"/>
              <a:t>.1</a:t>
            </a:r>
            <a:r>
              <a:rPr lang="zh-CN" altLang="en-US" dirty="0"/>
              <a:t> 业务支持</a:t>
            </a:r>
            <a:endParaRPr dirty="0"/>
          </a:p>
        </p:txBody>
      </p:sp>
      <p:sp>
        <p:nvSpPr>
          <p:cNvPr id="182" name="矩形 44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Text Placeholder 32"/>
          <p:cNvSpPr txBox="1"/>
          <p:nvPr/>
        </p:nvSpPr>
        <p:spPr>
          <a:xfrm>
            <a:off x="1777660" y="3424372"/>
            <a:ext cx="9675516" cy="532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120315" indent="-120315" defTabSz="685800">
              <a:lnSpc>
                <a:spcPct val="90000"/>
              </a:lnSpc>
              <a:spcBef>
                <a:spcPts val="700"/>
              </a:spcBef>
              <a:buSzPct val="100000"/>
              <a:buFontTx/>
              <a:buChar char="•"/>
              <a:defRPr sz="1300">
                <a:solidFill>
                  <a:srgbClr val="595959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rPr lang="zh-CN" altLang="en-US" sz="1600" dirty="0"/>
              <a:t>老基本提成脚本全部下线，报表替换、其他上层数据依赖全面替换</a:t>
            </a:r>
            <a:endParaRPr lang="en-US" altLang="zh-CN" sz="1600" dirty="0"/>
          </a:p>
          <a:p>
            <a:pPr marL="120315" indent="-120315" defTabSz="685800">
              <a:lnSpc>
                <a:spcPct val="90000"/>
              </a:lnSpc>
              <a:spcBef>
                <a:spcPts val="700"/>
              </a:spcBef>
              <a:buSzPct val="100000"/>
              <a:buFontTx/>
              <a:buChar char="•"/>
              <a:defRPr sz="1300">
                <a:solidFill>
                  <a:srgbClr val="595959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rPr lang="zh-CN" altLang="en-US" sz="1600" dirty="0"/>
              <a:t>提供订单归属计算服务</a:t>
            </a:r>
            <a:endParaRPr lang="en-US" altLang="zh-CN" sz="1600" dirty="0"/>
          </a:p>
        </p:txBody>
      </p:sp>
      <p:sp>
        <p:nvSpPr>
          <p:cNvPr id="184" name="Text Placeholder 33"/>
          <p:cNvSpPr txBox="1"/>
          <p:nvPr/>
        </p:nvSpPr>
        <p:spPr>
          <a:xfrm>
            <a:off x="1784192" y="3066295"/>
            <a:ext cx="4286999" cy="249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defTabSz="685800">
              <a:lnSpc>
                <a:spcPct val="90000"/>
              </a:lnSpc>
              <a:spcBef>
                <a:spcPts val="700"/>
              </a:spcBef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sz="1800" dirty="0"/>
              <a:t>销售薪资业务</a:t>
            </a:r>
            <a:r>
              <a:rPr lang="en-US" altLang="zh-CN" sz="1800" dirty="0"/>
              <a:t>-</a:t>
            </a:r>
            <a:r>
              <a:rPr lang="zh-CN" altLang="en-US" sz="1800" dirty="0"/>
              <a:t>订单基本提成及订单归属</a:t>
            </a:r>
          </a:p>
        </p:txBody>
      </p:sp>
      <p:sp>
        <p:nvSpPr>
          <p:cNvPr id="185" name="Text Placeholder 32"/>
          <p:cNvSpPr txBox="1"/>
          <p:nvPr/>
        </p:nvSpPr>
        <p:spPr>
          <a:xfrm>
            <a:off x="1784191" y="5100351"/>
            <a:ext cx="9675516" cy="532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120315" indent="-120315" defTabSz="685800">
              <a:lnSpc>
                <a:spcPct val="90000"/>
              </a:lnSpc>
              <a:spcBef>
                <a:spcPts val="700"/>
              </a:spcBef>
              <a:buSzPct val="100000"/>
              <a:buFontTx/>
              <a:buChar char="•"/>
              <a:defRPr sz="1300">
                <a:solidFill>
                  <a:srgbClr val="595959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rPr lang="zh-CN" altLang="en-US" sz="1600" dirty="0"/>
              <a:t>服务端统一合同操作类接口（新增、修改、重新签约），基于合同模板进行进行交互</a:t>
            </a:r>
            <a:endParaRPr lang="en-US" altLang="zh-CN" sz="1600" dirty="0"/>
          </a:p>
          <a:p>
            <a:pPr marL="120315" indent="-120315" defTabSz="685800">
              <a:lnSpc>
                <a:spcPct val="90000"/>
              </a:lnSpc>
              <a:spcBef>
                <a:spcPts val="700"/>
              </a:spcBef>
              <a:buSzPct val="100000"/>
              <a:buFontTx/>
              <a:buChar char="•"/>
              <a:defRPr sz="1300">
                <a:solidFill>
                  <a:srgbClr val="595959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rPr lang="zh-CN" altLang="en-US" sz="1600" dirty="0"/>
              <a:t>合同详情展示进行组件化改造</a:t>
            </a:r>
            <a:endParaRPr lang="en-US" altLang="zh-CN" sz="1600" dirty="0"/>
          </a:p>
        </p:txBody>
      </p:sp>
      <p:sp>
        <p:nvSpPr>
          <p:cNvPr id="186" name="Text Placeholder 33"/>
          <p:cNvSpPr txBox="1"/>
          <p:nvPr/>
        </p:nvSpPr>
        <p:spPr>
          <a:xfrm>
            <a:off x="1784192" y="4705127"/>
            <a:ext cx="3895155" cy="22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685800">
              <a:lnSpc>
                <a:spcPct val="90000"/>
              </a:lnSpc>
              <a:spcBef>
                <a:spcPts val="700"/>
              </a:spcBef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en-US" altLang="zh-CN" dirty="0" err="1"/>
              <a:t>crm</a:t>
            </a:r>
            <a:r>
              <a:rPr lang="zh-CN" altLang="en-US" dirty="0"/>
              <a:t>业务合同标准化改造</a:t>
            </a:r>
          </a:p>
        </p:txBody>
      </p:sp>
      <p:grpSp>
        <p:nvGrpSpPr>
          <p:cNvPr id="191" name="组合 11"/>
          <p:cNvGrpSpPr/>
          <p:nvPr/>
        </p:nvGrpSpPr>
        <p:grpSpPr>
          <a:xfrm>
            <a:off x="1046877" y="3138861"/>
            <a:ext cx="551993" cy="551993"/>
            <a:chOff x="0" y="0"/>
            <a:chExt cx="551991" cy="551991"/>
          </a:xfrm>
        </p:grpSpPr>
        <p:sp>
          <p:nvSpPr>
            <p:cNvPr id="189" name="Oval 53"/>
            <p:cNvSpPr/>
            <p:nvPr/>
          </p:nvSpPr>
          <p:spPr>
            <a:xfrm>
              <a:off x="0" y="0"/>
              <a:ext cx="551992" cy="551992"/>
            </a:xfrm>
            <a:prstGeom prst="ellipse">
              <a:avLst/>
            </a:prstGeom>
            <a:solidFill>
              <a:srgbClr val="F23B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0" name="Freeform 224"/>
            <p:cNvSpPr/>
            <p:nvPr/>
          </p:nvSpPr>
          <p:spPr>
            <a:xfrm>
              <a:off x="127447" y="127460"/>
              <a:ext cx="297097" cy="297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9" y="0"/>
                  </a:moveTo>
                  <a:cubicBezTo>
                    <a:pt x="9651" y="0"/>
                    <a:pt x="9651" y="0"/>
                    <a:pt x="9651" y="0"/>
                  </a:cubicBezTo>
                  <a:cubicBezTo>
                    <a:pt x="9651" y="1379"/>
                    <a:pt x="9651" y="1379"/>
                    <a:pt x="9651" y="1379"/>
                  </a:cubicBezTo>
                  <a:cubicBezTo>
                    <a:pt x="1379" y="1379"/>
                    <a:pt x="1379" y="1379"/>
                    <a:pt x="1379" y="1379"/>
                  </a:cubicBezTo>
                  <a:lnTo>
                    <a:pt x="1379" y="0"/>
                  </a:lnTo>
                  <a:close/>
                  <a:moveTo>
                    <a:pt x="11949" y="0"/>
                  </a:moveTo>
                  <a:cubicBezTo>
                    <a:pt x="20221" y="0"/>
                    <a:pt x="20221" y="0"/>
                    <a:pt x="20221" y="0"/>
                  </a:cubicBezTo>
                  <a:cubicBezTo>
                    <a:pt x="20221" y="1379"/>
                    <a:pt x="20221" y="1379"/>
                    <a:pt x="20221" y="1379"/>
                  </a:cubicBezTo>
                  <a:cubicBezTo>
                    <a:pt x="11949" y="1379"/>
                    <a:pt x="11949" y="1379"/>
                    <a:pt x="11949" y="1379"/>
                  </a:cubicBezTo>
                  <a:lnTo>
                    <a:pt x="11949" y="0"/>
                  </a:lnTo>
                  <a:close/>
                  <a:moveTo>
                    <a:pt x="19762" y="6894"/>
                  </a:moveTo>
                  <a:cubicBezTo>
                    <a:pt x="18843" y="6894"/>
                    <a:pt x="18843" y="6894"/>
                    <a:pt x="18843" y="6894"/>
                  </a:cubicBezTo>
                  <a:cubicBezTo>
                    <a:pt x="18843" y="1379"/>
                    <a:pt x="18843" y="1379"/>
                    <a:pt x="18843" y="1379"/>
                  </a:cubicBezTo>
                  <a:cubicBezTo>
                    <a:pt x="13328" y="1379"/>
                    <a:pt x="13328" y="1379"/>
                    <a:pt x="13328" y="1379"/>
                  </a:cubicBezTo>
                  <a:cubicBezTo>
                    <a:pt x="13328" y="6894"/>
                    <a:pt x="13328" y="6894"/>
                    <a:pt x="13328" y="6894"/>
                  </a:cubicBezTo>
                  <a:cubicBezTo>
                    <a:pt x="8272" y="6894"/>
                    <a:pt x="8272" y="6894"/>
                    <a:pt x="8272" y="6894"/>
                  </a:cubicBezTo>
                  <a:cubicBezTo>
                    <a:pt x="8272" y="1379"/>
                    <a:pt x="8272" y="1379"/>
                    <a:pt x="8272" y="1379"/>
                  </a:cubicBezTo>
                  <a:cubicBezTo>
                    <a:pt x="2757" y="1379"/>
                    <a:pt x="2757" y="1379"/>
                    <a:pt x="2757" y="1379"/>
                  </a:cubicBezTo>
                  <a:cubicBezTo>
                    <a:pt x="2757" y="6894"/>
                    <a:pt x="2757" y="6894"/>
                    <a:pt x="2757" y="6894"/>
                  </a:cubicBezTo>
                  <a:cubicBezTo>
                    <a:pt x="1838" y="6894"/>
                    <a:pt x="1838" y="6894"/>
                    <a:pt x="1838" y="6894"/>
                  </a:cubicBezTo>
                  <a:cubicBezTo>
                    <a:pt x="919" y="6894"/>
                    <a:pt x="0" y="7353"/>
                    <a:pt x="0" y="8272"/>
                  </a:cubicBezTo>
                  <a:cubicBezTo>
                    <a:pt x="0" y="20221"/>
                    <a:pt x="0" y="20221"/>
                    <a:pt x="0" y="20221"/>
                  </a:cubicBezTo>
                  <a:cubicBezTo>
                    <a:pt x="0" y="20681"/>
                    <a:pt x="919" y="21600"/>
                    <a:pt x="1838" y="21600"/>
                  </a:cubicBezTo>
                  <a:cubicBezTo>
                    <a:pt x="7813" y="21600"/>
                    <a:pt x="7813" y="21600"/>
                    <a:pt x="7813" y="21600"/>
                  </a:cubicBezTo>
                  <a:cubicBezTo>
                    <a:pt x="8732" y="21600"/>
                    <a:pt x="9651" y="20681"/>
                    <a:pt x="9651" y="20221"/>
                  </a:cubicBezTo>
                  <a:cubicBezTo>
                    <a:pt x="9651" y="12409"/>
                    <a:pt x="9651" y="12409"/>
                    <a:pt x="9651" y="12409"/>
                  </a:cubicBezTo>
                  <a:cubicBezTo>
                    <a:pt x="11949" y="12409"/>
                    <a:pt x="11949" y="12409"/>
                    <a:pt x="11949" y="12409"/>
                  </a:cubicBezTo>
                  <a:cubicBezTo>
                    <a:pt x="11949" y="20221"/>
                    <a:pt x="11949" y="20221"/>
                    <a:pt x="11949" y="20221"/>
                  </a:cubicBezTo>
                  <a:cubicBezTo>
                    <a:pt x="11949" y="20681"/>
                    <a:pt x="12868" y="21600"/>
                    <a:pt x="13787" y="21600"/>
                  </a:cubicBezTo>
                  <a:cubicBezTo>
                    <a:pt x="19762" y="21600"/>
                    <a:pt x="19762" y="21600"/>
                    <a:pt x="19762" y="21600"/>
                  </a:cubicBezTo>
                  <a:cubicBezTo>
                    <a:pt x="20681" y="21600"/>
                    <a:pt x="21600" y="20681"/>
                    <a:pt x="21600" y="20221"/>
                  </a:cubicBezTo>
                  <a:cubicBezTo>
                    <a:pt x="21600" y="8272"/>
                    <a:pt x="21600" y="8272"/>
                    <a:pt x="21600" y="8272"/>
                  </a:cubicBezTo>
                  <a:cubicBezTo>
                    <a:pt x="21600" y="7353"/>
                    <a:pt x="20681" y="6894"/>
                    <a:pt x="19762" y="6894"/>
                  </a:cubicBezTo>
                  <a:close/>
                  <a:moveTo>
                    <a:pt x="7353" y="20221"/>
                  </a:moveTo>
                  <a:cubicBezTo>
                    <a:pt x="2298" y="20221"/>
                    <a:pt x="2298" y="20221"/>
                    <a:pt x="2298" y="20221"/>
                  </a:cubicBezTo>
                  <a:cubicBezTo>
                    <a:pt x="1838" y="20221"/>
                    <a:pt x="1379" y="19762"/>
                    <a:pt x="1379" y="19302"/>
                  </a:cubicBezTo>
                  <a:cubicBezTo>
                    <a:pt x="1379" y="19302"/>
                    <a:pt x="1838" y="18843"/>
                    <a:pt x="2298" y="18843"/>
                  </a:cubicBezTo>
                  <a:cubicBezTo>
                    <a:pt x="7353" y="18843"/>
                    <a:pt x="7353" y="18843"/>
                    <a:pt x="7353" y="18843"/>
                  </a:cubicBezTo>
                  <a:cubicBezTo>
                    <a:pt x="7813" y="18843"/>
                    <a:pt x="8272" y="19302"/>
                    <a:pt x="8272" y="19302"/>
                  </a:cubicBezTo>
                  <a:cubicBezTo>
                    <a:pt x="8272" y="19762"/>
                    <a:pt x="7813" y="20221"/>
                    <a:pt x="7353" y="20221"/>
                  </a:cubicBezTo>
                  <a:close/>
                  <a:moveTo>
                    <a:pt x="11489" y="11030"/>
                  </a:moveTo>
                  <a:cubicBezTo>
                    <a:pt x="10111" y="11030"/>
                    <a:pt x="10111" y="11030"/>
                    <a:pt x="10111" y="11030"/>
                  </a:cubicBezTo>
                  <a:cubicBezTo>
                    <a:pt x="9651" y="11030"/>
                    <a:pt x="9651" y="10570"/>
                    <a:pt x="9651" y="10111"/>
                  </a:cubicBezTo>
                  <a:cubicBezTo>
                    <a:pt x="9651" y="9651"/>
                    <a:pt x="9651" y="9651"/>
                    <a:pt x="10111" y="9651"/>
                  </a:cubicBezTo>
                  <a:cubicBezTo>
                    <a:pt x="11489" y="9651"/>
                    <a:pt x="11489" y="9651"/>
                    <a:pt x="11489" y="9651"/>
                  </a:cubicBezTo>
                  <a:cubicBezTo>
                    <a:pt x="11949" y="9651"/>
                    <a:pt x="11949" y="9651"/>
                    <a:pt x="11949" y="10111"/>
                  </a:cubicBezTo>
                  <a:cubicBezTo>
                    <a:pt x="11949" y="10570"/>
                    <a:pt x="11949" y="11030"/>
                    <a:pt x="11489" y="11030"/>
                  </a:cubicBezTo>
                  <a:close/>
                  <a:moveTo>
                    <a:pt x="19302" y="20221"/>
                  </a:moveTo>
                  <a:cubicBezTo>
                    <a:pt x="14247" y="20221"/>
                    <a:pt x="14247" y="20221"/>
                    <a:pt x="14247" y="20221"/>
                  </a:cubicBezTo>
                  <a:cubicBezTo>
                    <a:pt x="13787" y="20221"/>
                    <a:pt x="13328" y="19762"/>
                    <a:pt x="13328" y="19302"/>
                  </a:cubicBezTo>
                  <a:cubicBezTo>
                    <a:pt x="13328" y="19302"/>
                    <a:pt x="13787" y="18843"/>
                    <a:pt x="14247" y="18843"/>
                  </a:cubicBezTo>
                  <a:cubicBezTo>
                    <a:pt x="19302" y="18843"/>
                    <a:pt x="19302" y="18843"/>
                    <a:pt x="19302" y="18843"/>
                  </a:cubicBezTo>
                  <a:cubicBezTo>
                    <a:pt x="19762" y="18843"/>
                    <a:pt x="20221" y="19302"/>
                    <a:pt x="20221" y="19302"/>
                  </a:cubicBezTo>
                  <a:cubicBezTo>
                    <a:pt x="20221" y="19762"/>
                    <a:pt x="19762" y="20221"/>
                    <a:pt x="19302" y="2022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94" name="组合 14"/>
          <p:cNvGrpSpPr/>
          <p:nvPr/>
        </p:nvGrpSpPr>
        <p:grpSpPr>
          <a:xfrm>
            <a:off x="1046877" y="4832437"/>
            <a:ext cx="551993" cy="551993"/>
            <a:chOff x="0" y="0"/>
            <a:chExt cx="551991" cy="551991"/>
          </a:xfrm>
        </p:grpSpPr>
        <p:sp>
          <p:nvSpPr>
            <p:cNvPr id="192" name="Oval 54"/>
            <p:cNvSpPr/>
            <p:nvPr/>
          </p:nvSpPr>
          <p:spPr>
            <a:xfrm>
              <a:off x="0" y="0"/>
              <a:ext cx="551992" cy="551992"/>
            </a:xfrm>
            <a:prstGeom prst="ellipse">
              <a:avLst/>
            </a:prstGeom>
            <a:solidFill>
              <a:srgbClr val="FA324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A3246"/>
                  </a:solidFill>
                </a:defRPr>
              </a:pPr>
              <a:endParaRPr/>
            </a:p>
          </p:txBody>
        </p:sp>
        <p:sp>
          <p:nvSpPr>
            <p:cNvPr id="193" name="Freeform 205"/>
            <p:cNvSpPr/>
            <p:nvPr/>
          </p:nvSpPr>
          <p:spPr>
            <a:xfrm>
              <a:off x="111961" y="93229"/>
              <a:ext cx="328070" cy="365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9" y="6750"/>
                  </a:moveTo>
                  <a:cubicBezTo>
                    <a:pt x="17581" y="6300"/>
                    <a:pt x="18084" y="5850"/>
                    <a:pt x="18084" y="5400"/>
                  </a:cubicBezTo>
                  <a:cubicBezTo>
                    <a:pt x="19088" y="4950"/>
                    <a:pt x="19591" y="4050"/>
                    <a:pt x="19591" y="3150"/>
                  </a:cubicBezTo>
                  <a:cubicBezTo>
                    <a:pt x="20093" y="2250"/>
                    <a:pt x="19591" y="1350"/>
                    <a:pt x="19088" y="450"/>
                  </a:cubicBezTo>
                  <a:cubicBezTo>
                    <a:pt x="18586" y="0"/>
                    <a:pt x="17581" y="0"/>
                    <a:pt x="17079" y="0"/>
                  </a:cubicBezTo>
                  <a:cubicBezTo>
                    <a:pt x="15572" y="0"/>
                    <a:pt x="14567" y="450"/>
                    <a:pt x="13563" y="1350"/>
                  </a:cubicBezTo>
                  <a:cubicBezTo>
                    <a:pt x="12056" y="2700"/>
                    <a:pt x="11051" y="4500"/>
                    <a:pt x="10549" y="6300"/>
                  </a:cubicBezTo>
                  <a:cubicBezTo>
                    <a:pt x="10047" y="4500"/>
                    <a:pt x="9544" y="2700"/>
                    <a:pt x="8037" y="1350"/>
                  </a:cubicBezTo>
                  <a:cubicBezTo>
                    <a:pt x="7033" y="900"/>
                    <a:pt x="6028" y="450"/>
                    <a:pt x="5023" y="450"/>
                  </a:cubicBezTo>
                  <a:cubicBezTo>
                    <a:pt x="4521" y="450"/>
                    <a:pt x="3516" y="450"/>
                    <a:pt x="3014" y="1350"/>
                  </a:cubicBezTo>
                  <a:cubicBezTo>
                    <a:pt x="2009" y="2250"/>
                    <a:pt x="2009" y="4050"/>
                    <a:pt x="3516" y="5400"/>
                  </a:cubicBezTo>
                  <a:cubicBezTo>
                    <a:pt x="4019" y="5850"/>
                    <a:pt x="4521" y="6300"/>
                    <a:pt x="5023" y="6750"/>
                  </a:cubicBezTo>
                  <a:cubicBezTo>
                    <a:pt x="0" y="6750"/>
                    <a:pt x="0" y="6750"/>
                    <a:pt x="0" y="6750"/>
                  </a:cubicBezTo>
                  <a:cubicBezTo>
                    <a:pt x="0" y="12150"/>
                    <a:pt x="0" y="12150"/>
                    <a:pt x="0" y="12150"/>
                  </a:cubicBezTo>
                  <a:cubicBezTo>
                    <a:pt x="1507" y="12150"/>
                    <a:pt x="1507" y="12150"/>
                    <a:pt x="1507" y="12150"/>
                  </a:cubicBezTo>
                  <a:cubicBezTo>
                    <a:pt x="1507" y="21600"/>
                    <a:pt x="1507" y="21600"/>
                    <a:pt x="1507" y="21600"/>
                  </a:cubicBezTo>
                  <a:cubicBezTo>
                    <a:pt x="20093" y="21600"/>
                    <a:pt x="20093" y="21600"/>
                    <a:pt x="20093" y="21600"/>
                  </a:cubicBezTo>
                  <a:cubicBezTo>
                    <a:pt x="20093" y="12150"/>
                    <a:pt x="20093" y="12150"/>
                    <a:pt x="20093" y="12150"/>
                  </a:cubicBezTo>
                  <a:cubicBezTo>
                    <a:pt x="21600" y="12150"/>
                    <a:pt x="21600" y="12150"/>
                    <a:pt x="21600" y="12150"/>
                  </a:cubicBezTo>
                  <a:cubicBezTo>
                    <a:pt x="21600" y="6750"/>
                    <a:pt x="21600" y="6750"/>
                    <a:pt x="21600" y="6750"/>
                  </a:cubicBezTo>
                  <a:lnTo>
                    <a:pt x="17079" y="6750"/>
                  </a:lnTo>
                  <a:close/>
                  <a:moveTo>
                    <a:pt x="14567" y="2250"/>
                  </a:moveTo>
                  <a:cubicBezTo>
                    <a:pt x="15572" y="1800"/>
                    <a:pt x="16074" y="1350"/>
                    <a:pt x="17079" y="1350"/>
                  </a:cubicBezTo>
                  <a:cubicBezTo>
                    <a:pt x="17079" y="1350"/>
                    <a:pt x="17581" y="1350"/>
                    <a:pt x="17581" y="1800"/>
                  </a:cubicBezTo>
                  <a:cubicBezTo>
                    <a:pt x="18586" y="2250"/>
                    <a:pt x="18084" y="3600"/>
                    <a:pt x="17079" y="4500"/>
                  </a:cubicBezTo>
                  <a:cubicBezTo>
                    <a:pt x="16074" y="5400"/>
                    <a:pt x="14567" y="6300"/>
                    <a:pt x="13563" y="6750"/>
                  </a:cubicBezTo>
                  <a:cubicBezTo>
                    <a:pt x="12056" y="6750"/>
                    <a:pt x="12056" y="6750"/>
                    <a:pt x="12056" y="6750"/>
                  </a:cubicBezTo>
                  <a:cubicBezTo>
                    <a:pt x="12558" y="5400"/>
                    <a:pt x="13563" y="3600"/>
                    <a:pt x="14567" y="2250"/>
                  </a:cubicBezTo>
                  <a:close/>
                  <a:moveTo>
                    <a:pt x="4019" y="3150"/>
                  </a:moveTo>
                  <a:cubicBezTo>
                    <a:pt x="4019" y="2700"/>
                    <a:pt x="4019" y="2700"/>
                    <a:pt x="4521" y="2250"/>
                  </a:cubicBezTo>
                  <a:cubicBezTo>
                    <a:pt x="4521" y="2250"/>
                    <a:pt x="5023" y="1800"/>
                    <a:pt x="5023" y="1800"/>
                  </a:cubicBezTo>
                  <a:cubicBezTo>
                    <a:pt x="5023" y="1800"/>
                    <a:pt x="5023" y="1800"/>
                    <a:pt x="5023" y="1800"/>
                  </a:cubicBezTo>
                  <a:cubicBezTo>
                    <a:pt x="5526" y="1800"/>
                    <a:pt x="6028" y="2250"/>
                    <a:pt x="6530" y="2700"/>
                  </a:cubicBezTo>
                  <a:cubicBezTo>
                    <a:pt x="7535" y="3150"/>
                    <a:pt x="8037" y="4500"/>
                    <a:pt x="8540" y="5850"/>
                  </a:cubicBezTo>
                  <a:cubicBezTo>
                    <a:pt x="8540" y="5850"/>
                    <a:pt x="8540" y="5850"/>
                    <a:pt x="8540" y="5850"/>
                  </a:cubicBezTo>
                  <a:cubicBezTo>
                    <a:pt x="8540" y="5850"/>
                    <a:pt x="8540" y="5850"/>
                    <a:pt x="8540" y="5850"/>
                  </a:cubicBezTo>
                  <a:cubicBezTo>
                    <a:pt x="7033" y="5850"/>
                    <a:pt x="5526" y="4950"/>
                    <a:pt x="4521" y="4500"/>
                  </a:cubicBezTo>
                  <a:cubicBezTo>
                    <a:pt x="4521" y="4050"/>
                    <a:pt x="4019" y="3600"/>
                    <a:pt x="4019" y="3150"/>
                  </a:cubicBezTo>
                  <a:close/>
                  <a:moveTo>
                    <a:pt x="9042" y="20250"/>
                  </a:moveTo>
                  <a:cubicBezTo>
                    <a:pt x="3014" y="20250"/>
                    <a:pt x="3014" y="20250"/>
                    <a:pt x="3014" y="20250"/>
                  </a:cubicBezTo>
                  <a:cubicBezTo>
                    <a:pt x="3014" y="11250"/>
                    <a:pt x="3014" y="11250"/>
                    <a:pt x="3014" y="11250"/>
                  </a:cubicBezTo>
                  <a:cubicBezTo>
                    <a:pt x="9042" y="11250"/>
                    <a:pt x="9042" y="11250"/>
                    <a:pt x="9042" y="11250"/>
                  </a:cubicBezTo>
                  <a:lnTo>
                    <a:pt x="9042" y="20250"/>
                  </a:lnTo>
                  <a:close/>
                  <a:moveTo>
                    <a:pt x="9042" y="10800"/>
                  </a:moveTo>
                  <a:cubicBezTo>
                    <a:pt x="1507" y="10800"/>
                    <a:pt x="1507" y="10800"/>
                    <a:pt x="1507" y="10800"/>
                  </a:cubicBezTo>
                  <a:cubicBezTo>
                    <a:pt x="1507" y="8100"/>
                    <a:pt x="1507" y="8100"/>
                    <a:pt x="1507" y="8100"/>
                  </a:cubicBezTo>
                  <a:cubicBezTo>
                    <a:pt x="9042" y="8100"/>
                    <a:pt x="9042" y="8100"/>
                    <a:pt x="9042" y="8100"/>
                  </a:cubicBezTo>
                  <a:lnTo>
                    <a:pt x="9042" y="10800"/>
                  </a:lnTo>
                  <a:close/>
                  <a:moveTo>
                    <a:pt x="18586" y="20250"/>
                  </a:moveTo>
                  <a:cubicBezTo>
                    <a:pt x="12558" y="20250"/>
                    <a:pt x="12558" y="20250"/>
                    <a:pt x="12558" y="20250"/>
                  </a:cubicBezTo>
                  <a:cubicBezTo>
                    <a:pt x="12558" y="11250"/>
                    <a:pt x="12558" y="11250"/>
                    <a:pt x="12558" y="11250"/>
                  </a:cubicBezTo>
                  <a:cubicBezTo>
                    <a:pt x="18586" y="11250"/>
                    <a:pt x="18586" y="11250"/>
                    <a:pt x="18586" y="11250"/>
                  </a:cubicBezTo>
                  <a:lnTo>
                    <a:pt x="18586" y="20250"/>
                  </a:lnTo>
                  <a:close/>
                  <a:moveTo>
                    <a:pt x="20093" y="10800"/>
                  </a:moveTo>
                  <a:cubicBezTo>
                    <a:pt x="12558" y="10800"/>
                    <a:pt x="12558" y="10800"/>
                    <a:pt x="12558" y="10800"/>
                  </a:cubicBezTo>
                  <a:cubicBezTo>
                    <a:pt x="12558" y="8100"/>
                    <a:pt x="12558" y="8100"/>
                    <a:pt x="12558" y="8100"/>
                  </a:cubicBezTo>
                  <a:cubicBezTo>
                    <a:pt x="20093" y="8100"/>
                    <a:pt x="20093" y="8100"/>
                    <a:pt x="20093" y="8100"/>
                  </a:cubicBezTo>
                  <a:lnTo>
                    <a:pt x="20093" y="108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A3246"/>
                  </a:solidFill>
                </a:defRPr>
              </a:pPr>
              <a:endParaRPr/>
            </a:p>
          </p:txBody>
        </p:sp>
      </p:grpSp>
      <p:grpSp>
        <p:nvGrpSpPr>
          <p:cNvPr id="200" name="组合 21"/>
          <p:cNvGrpSpPr/>
          <p:nvPr/>
        </p:nvGrpSpPr>
        <p:grpSpPr>
          <a:xfrm>
            <a:off x="1049534" y="1084630"/>
            <a:ext cx="546677" cy="546675"/>
            <a:chOff x="0" y="0"/>
            <a:chExt cx="546676" cy="546674"/>
          </a:xfrm>
        </p:grpSpPr>
        <p:sp>
          <p:nvSpPr>
            <p:cNvPr id="198" name="Oval 102"/>
            <p:cNvSpPr/>
            <p:nvPr/>
          </p:nvSpPr>
          <p:spPr>
            <a:xfrm>
              <a:off x="-1" y="0"/>
              <a:ext cx="546677" cy="546675"/>
            </a:xfrm>
            <a:prstGeom prst="ellipse">
              <a:avLst/>
            </a:prstGeom>
            <a:solidFill>
              <a:srgbClr val="FF2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9" name="任意多边形 23"/>
            <p:cNvSpPr/>
            <p:nvPr/>
          </p:nvSpPr>
          <p:spPr>
            <a:xfrm>
              <a:off x="135381" y="145992"/>
              <a:ext cx="275914" cy="254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15" y="5400"/>
                  </a:moveTo>
                  <a:cubicBezTo>
                    <a:pt x="16615" y="7359"/>
                    <a:pt x="16295" y="9098"/>
                    <a:pt x="15655" y="10617"/>
                  </a:cubicBezTo>
                  <a:cubicBezTo>
                    <a:pt x="16875" y="10345"/>
                    <a:pt x="17894" y="9816"/>
                    <a:pt x="18712" y="9028"/>
                  </a:cubicBezTo>
                  <a:cubicBezTo>
                    <a:pt x="19530" y="8241"/>
                    <a:pt x="19938" y="7481"/>
                    <a:pt x="19938" y="6750"/>
                  </a:cubicBezTo>
                  <a:lnTo>
                    <a:pt x="19938" y="5400"/>
                  </a:lnTo>
                  <a:close/>
                  <a:moveTo>
                    <a:pt x="1662" y="5400"/>
                  </a:moveTo>
                  <a:lnTo>
                    <a:pt x="1662" y="6750"/>
                  </a:lnTo>
                  <a:cubicBezTo>
                    <a:pt x="1662" y="7481"/>
                    <a:pt x="2070" y="8241"/>
                    <a:pt x="2888" y="9028"/>
                  </a:cubicBezTo>
                  <a:cubicBezTo>
                    <a:pt x="3706" y="9816"/>
                    <a:pt x="4725" y="10345"/>
                    <a:pt x="5945" y="10617"/>
                  </a:cubicBezTo>
                  <a:cubicBezTo>
                    <a:pt x="5305" y="9098"/>
                    <a:pt x="4985" y="7359"/>
                    <a:pt x="4985" y="5400"/>
                  </a:cubicBezTo>
                  <a:close/>
                  <a:moveTo>
                    <a:pt x="7062" y="0"/>
                  </a:moveTo>
                  <a:lnTo>
                    <a:pt x="14538" y="0"/>
                  </a:lnTo>
                  <a:cubicBezTo>
                    <a:pt x="15110" y="0"/>
                    <a:pt x="15599" y="220"/>
                    <a:pt x="16005" y="661"/>
                  </a:cubicBezTo>
                  <a:cubicBezTo>
                    <a:pt x="16412" y="1102"/>
                    <a:pt x="16615" y="1631"/>
                    <a:pt x="16615" y="2250"/>
                  </a:cubicBezTo>
                  <a:lnTo>
                    <a:pt x="16615" y="3600"/>
                  </a:lnTo>
                  <a:lnTo>
                    <a:pt x="20354" y="3600"/>
                  </a:lnTo>
                  <a:cubicBezTo>
                    <a:pt x="20700" y="3600"/>
                    <a:pt x="20994" y="3731"/>
                    <a:pt x="21237" y="3994"/>
                  </a:cubicBezTo>
                  <a:cubicBezTo>
                    <a:pt x="21479" y="4256"/>
                    <a:pt x="21600" y="4575"/>
                    <a:pt x="21600" y="4950"/>
                  </a:cubicBezTo>
                  <a:lnTo>
                    <a:pt x="21600" y="6750"/>
                  </a:lnTo>
                  <a:cubicBezTo>
                    <a:pt x="21600" y="7416"/>
                    <a:pt x="21420" y="8086"/>
                    <a:pt x="21061" y="8761"/>
                  </a:cubicBezTo>
                  <a:cubicBezTo>
                    <a:pt x="20702" y="9436"/>
                    <a:pt x="20218" y="10045"/>
                    <a:pt x="19607" y="10589"/>
                  </a:cubicBezTo>
                  <a:cubicBezTo>
                    <a:pt x="18997" y="11133"/>
                    <a:pt x="18249" y="11590"/>
                    <a:pt x="17362" y="11960"/>
                  </a:cubicBezTo>
                  <a:cubicBezTo>
                    <a:pt x="16475" y="12330"/>
                    <a:pt x="15542" y="12539"/>
                    <a:pt x="14564" y="12586"/>
                  </a:cubicBezTo>
                  <a:cubicBezTo>
                    <a:pt x="14201" y="13092"/>
                    <a:pt x="13790" y="13537"/>
                    <a:pt x="13331" y="13922"/>
                  </a:cubicBezTo>
                  <a:cubicBezTo>
                    <a:pt x="13002" y="14241"/>
                    <a:pt x="12775" y="14580"/>
                    <a:pt x="12650" y="14941"/>
                  </a:cubicBezTo>
                  <a:cubicBezTo>
                    <a:pt x="12524" y="15302"/>
                    <a:pt x="12462" y="15722"/>
                    <a:pt x="12462" y="16200"/>
                  </a:cubicBezTo>
                  <a:cubicBezTo>
                    <a:pt x="12462" y="16706"/>
                    <a:pt x="12594" y="17133"/>
                    <a:pt x="12857" y="17480"/>
                  </a:cubicBezTo>
                  <a:cubicBezTo>
                    <a:pt x="13121" y="17827"/>
                    <a:pt x="13543" y="18000"/>
                    <a:pt x="14123" y="18000"/>
                  </a:cubicBezTo>
                  <a:cubicBezTo>
                    <a:pt x="14772" y="18000"/>
                    <a:pt x="15350" y="18213"/>
                    <a:pt x="15856" y="18640"/>
                  </a:cubicBezTo>
                  <a:cubicBezTo>
                    <a:pt x="16362" y="19066"/>
                    <a:pt x="16615" y="19603"/>
                    <a:pt x="16615" y="20250"/>
                  </a:cubicBezTo>
                  <a:lnTo>
                    <a:pt x="16615" y="21150"/>
                  </a:lnTo>
                  <a:cubicBezTo>
                    <a:pt x="16615" y="21281"/>
                    <a:pt x="16576" y="21389"/>
                    <a:pt x="16499" y="21473"/>
                  </a:cubicBezTo>
                  <a:cubicBezTo>
                    <a:pt x="16421" y="21558"/>
                    <a:pt x="16321" y="21600"/>
                    <a:pt x="16200" y="21600"/>
                  </a:cubicBezTo>
                  <a:lnTo>
                    <a:pt x="5400" y="21600"/>
                  </a:lnTo>
                  <a:cubicBezTo>
                    <a:pt x="5279" y="21600"/>
                    <a:pt x="5179" y="21558"/>
                    <a:pt x="5101" y="21473"/>
                  </a:cubicBezTo>
                  <a:cubicBezTo>
                    <a:pt x="5024" y="21389"/>
                    <a:pt x="4985" y="21281"/>
                    <a:pt x="4985" y="21150"/>
                  </a:cubicBezTo>
                  <a:lnTo>
                    <a:pt x="4985" y="20250"/>
                  </a:lnTo>
                  <a:cubicBezTo>
                    <a:pt x="4985" y="19603"/>
                    <a:pt x="5238" y="19066"/>
                    <a:pt x="5744" y="18640"/>
                  </a:cubicBezTo>
                  <a:cubicBezTo>
                    <a:pt x="6250" y="18213"/>
                    <a:pt x="6828" y="18000"/>
                    <a:pt x="7477" y="18000"/>
                  </a:cubicBezTo>
                  <a:cubicBezTo>
                    <a:pt x="8057" y="18000"/>
                    <a:pt x="8479" y="17827"/>
                    <a:pt x="8743" y="17480"/>
                  </a:cubicBezTo>
                  <a:cubicBezTo>
                    <a:pt x="9006" y="17133"/>
                    <a:pt x="9138" y="16706"/>
                    <a:pt x="9138" y="16200"/>
                  </a:cubicBezTo>
                  <a:cubicBezTo>
                    <a:pt x="9138" y="15722"/>
                    <a:pt x="9076" y="15302"/>
                    <a:pt x="8950" y="14941"/>
                  </a:cubicBezTo>
                  <a:cubicBezTo>
                    <a:pt x="8825" y="14580"/>
                    <a:pt x="8598" y="14241"/>
                    <a:pt x="8269" y="13922"/>
                  </a:cubicBezTo>
                  <a:cubicBezTo>
                    <a:pt x="7810" y="13537"/>
                    <a:pt x="7399" y="13092"/>
                    <a:pt x="7036" y="12586"/>
                  </a:cubicBezTo>
                  <a:cubicBezTo>
                    <a:pt x="6058" y="12539"/>
                    <a:pt x="5125" y="12330"/>
                    <a:pt x="4238" y="11960"/>
                  </a:cubicBezTo>
                  <a:cubicBezTo>
                    <a:pt x="3351" y="11590"/>
                    <a:pt x="2603" y="11133"/>
                    <a:pt x="1993" y="10589"/>
                  </a:cubicBezTo>
                  <a:cubicBezTo>
                    <a:pt x="1382" y="10045"/>
                    <a:pt x="898" y="9436"/>
                    <a:pt x="539" y="8761"/>
                  </a:cubicBezTo>
                  <a:cubicBezTo>
                    <a:pt x="180" y="8086"/>
                    <a:pt x="0" y="7416"/>
                    <a:pt x="0" y="6750"/>
                  </a:cubicBezTo>
                  <a:lnTo>
                    <a:pt x="0" y="4950"/>
                  </a:lnTo>
                  <a:cubicBezTo>
                    <a:pt x="0" y="4575"/>
                    <a:pt x="121" y="4256"/>
                    <a:pt x="363" y="3994"/>
                  </a:cubicBezTo>
                  <a:cubicBezTo>
                    <a:pt x="606" y="3731"/>
                    <a:pt x="900" y="3600"/>
                    <a:pt x="1246" y="3600"/>
                  </a:cubicBezTo>
                  <a:lnTo>
                    <a:pt x="4985" y="3600"/>
                  </a:lnTo>
                  <a:lnTo>
                    <a:pt x="4985" y="2250"/>
                  </a:lnTo>
                  <a:cubicBezTo>
                    <a:pt x="4985" y="1631"/>
                    <a:pt x="5188" y="1102"/>
                    <a:pt x="5595" y="661"/>
                  </a:cubicBezTo>
                  <a:cubicBezTo>
                    <a:pt x="6001" y="220"/>
                    <a:pt x="6490" y="0"/>
                    <a:pt x="706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 sz="4800">
                  <a:solidFill>
                    <a:srgbClr val="262626"/>
                  </a:solidFill>
                </a:defRPr>
              </a:pPr>
              <a:endParaRPr/>
            </a:p>
          </p:txBody>
        </p:sp>
      </p:grpSp>
      <p:sp>
        <p:nvSpPr>
          <p:cNvPr id="201" name="Text Placeholder 33"/>
          <p:cNvSpPr txBox="1"/>
          <p:nvPr/>
        </p:nvSpPr>
        <p:spPr>
          <a:xfrm>
            <a:off x="1784191" y="1128457"/>
            <a:ext cx="3895155" cy="249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685800">
              <a:lnSpc>
                <a:spcPct val="90000"/>
              </a:lnSpc>
              <a:spcBef>
                <a:spcPts val="700"/>
              </a:spcBef>
              <a:defRPr sz="16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电销运营门店业务</a:t>
            </a:r>
            <a:r>
              <a:rPr kumimoji="1"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sz="1800" dirty="0"/>
              <a:t>群控</a:t>
            </a:r>
          </a:p>
        </p:txBody>
      </p:sp>
      <p:sp>
        <p:nvSpPr>
          <p:cNvPr id="202" name="Text Placeholder 32"/>
          <p:cNvSpPr txBox="1"/>
          <p:nvPr/>
        </p:nvSpPr>
        <p:spPr>
          <a:xfrm>
            <a:off x="1795891" y="1493183"/>
            <a:ext cx="9657286" cy="844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120315" indent="-120315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sz="1300">
                <a:solidFill>
                  <a:srgbClr val="595959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rPr lang="zh-CN" altLang="en-US" sz="1600" dirty="0"/>
              <a:t>数据沉淀，门店微信、电销企微</a:t>
            </a:r>
            <a:r>
              <a:rPr lang="en-US" altLang="zh-CN" sz="1600" dirty="0"/>
              <a:t>/</a:t>
            </a:r>
            <a:r>
              <a:rPr lang="zh-CN" altLang="en-US" sz="1600" dirty="0"/>
              <a:t>微信以及之间的好友关系</a:t>
            </a:r>
            <a:endParaRPr lang="en-US" altLang="zh-CN" sz="1600" dirty="0"/>
          </a:p>
          <a:p>
            <a:pPr marL="120315" indent="-120315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sz="1300">
                <a:solidFill>
                  <a:srgbClr val="595959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rPr lang="zh-CN" altLang="en-US" sz="1600" dirty="0"/>
              <a:t>搭建门店微信与业务之间的桥梁（门店微信绑定联系人），为后续业务扩展奠定基础</a:t>
            </a:r>
            <a:endParaRPr lang="en-US" altLang="zh-CN" sz="1600" dirty="0"/>
          </a:p>
          <a:p>
            <a:pPr marL="120315" indent="-120315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sz="1300">
                <a:solidFill>
                  <a:srgbClr val="595959"/>
                </a:solidFill>
                <a:latin typeface="Microsoft YaHei Light"/>
                <a:ea typeface="Microsoft YaHei Light"/>
                <a:cs typeface="Microsoft YaHei Light"/>
                <a:sym typeface="Microsoft YaHei Light"/>
              </a:defRPr>
            </a:pPr>
            <a:r>
              <a:rPr lang="zh-CN" altLang="en-US" sz="1600" dirty="0"/>
              <a:t>基础能力服务沉淀，门店微信打标、门店微信消息群发等</a:t>
            </a:r>
            <a:endParaRPr lang="en-US" altLang="zh-CN" sz="160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文本框 8"/>
          <p:cNvSpPr txBox="1"/>
          <p:nvPr/>
        </p:nvSpPr>
        <p:spPr>
          <a:xfrm>
            <a:off x="4407827" y="2885971"/>
            <a:ext cx="4736468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defTabSz="457200">
              <a:defRPr sz="3600">
                <a:solidFill>
                  <a:srgbClr val="404040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电销运营门店业务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45899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23" y="291246"/>
            <a:ext cx="1325096" cy="407438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277818" y="242921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Microsoft YaHei" charset="-122"/>
                <a:ea typeface="Microsoft YaHei" charset="-122"/>
                <a:cs typeface="Microsoft YaHei" charset="-122"/>
              </a:rPr>
              <a:t>2.2</a:t>
            </a:r>
            <a:r>
              <a:rPr kumimoji="1"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 电销运营门店 当前</a:t>
            </a:r>
            <a:r>
              <a:rPr kumimoji="1"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charset="-122"/>
              </a:rPr>
              <a:t>存在的问题</a:t>
            </a:r>
          </a:p>
        </p:txBody>
      </p:sp>
      <p:sp>
        <p:nvSpPr>
          <p:cNvPr id="44" name="矩形 43"/>
          <p:cNvSpPr/>
          <p:nvPr/>
        </p:nvSpPr>
        <p:spPr>
          <a:xfrm>
            <a:off x="0" y="242921"/>
            <a:ext cx="138545" cy="520182"/>
          </a:xfrm>
          <a:prstGeom prst="rect">
            <a:avLst/>
          </a:prstGeom>
          <a:solidFill>
            <a:srgbClr val="FA32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TextBox 16"/>
          <p:cNvSpPr txBox="1"/>
          <p:nvPr/>
        </p:nvSpPr>
        <p:spPr>
          <a:xfrm>
            <a:off x="1665744" y="4594796"/>
            <a:ext cx="2414580" cy="10692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运营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电销主管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电销成员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工作手机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电话触达门店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 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微信触达门店</a:t>
            </a:r>
            <a:endParaRPr lang="en-US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TextBox 17"/>
          <p:cNvSpPr txBox="1"/>
          <p:nvPr/>
        </p:nvSpPr>
        <p:spPr>
          <a:xfrm>
            <a:off x="4501249" y="4577772"/>
            <a:ext cx="2674475" cy="21724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所有触达门店动作需要通过电销触达，任务繁多，积压较大。不仅仅包含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电销本身任务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，还有主管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下发的任务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与运营要做的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营销策略任务</a:t>
            </a:r>
            <a:endParaRPr lang="en-US" altLang="zh-CN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8"/>
          <p:cNvSpPr txBox="1"/>
          <p:nvPr/>
        </p:nvSpPr>
        <p:spPr>
          <a:xfrm>
            <a:off x="7596649" y="4577772"/>
            <a:ext cx="2939674" cy="18031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当前通过电销点对点的触达门店的模式，人效最大</a:t>
            </a:r>
            <a:r>
              <a:rPr lang="zh-CN" altLang="en-US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只能支持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150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家库容门店。而业务上需要电销在明年初的库容门店要达到</a:t>
            </a:r>
            <a:r>
              <a:rPr lang="en-US" altLang="zh-CN" sz="1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1500</a:t>
            </a:r>
          </a:p>
          <a:p>
            <a:pPr algn="just">
              <a:lnSpc>
                <a:spcPct val="150000"/>
              </a:lnSpc>
            </a:pPr>
            <a:endParaRPr lang="zh-CN" altLang="en-US" sz="1600" b="1" dirty="0">
              <a:solidFill>
                <a:schemeClr val="bg1">
                  <a:lumMod val="6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7" name="组合 1"/>
          <p:cNvGrpSpPr/>
          <p:nvPr/>
        </p:nvGrpSpPr>
        <p:grpSpPr>
          <a:xfrm>
            <a:off x="1665744" y="1490354"/>
            <a:ext cx="8638667" cy="2883693"/>
            <a:chOff x="1167355" y="1217191"/>
            <a:chExt cx="6892537" cy="2300813"/>
          </a:xfrm>
        </p:grpSpPr>
        <p:sp>
          <p:nvSpPr>
            <p:cNvPr id="28" name="Freeform 4"/>
            <p:cNvSpPr>
              <a:spLocks/>
            </p:cNvSpPr>
            <p:nvPr/>
          </p:nvSpPr>
          <p:spPr bwMode="auto">
            <a:xfrm>
              <a:off x="1167355" y="1217191"/>
              <a:ext cx="4406472" cy="2300813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accent1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114607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Freeform 5"/>
            <p:cNvSpPr>
              <a:spLocks/>
            </p:cNvSpPr>
            <p:nvPr/>
          </p:nvSpPr>
          <p:spPr bwMode="auto">
            <a:xfrm flipH="1" flipV="1">
              <a:off x="3653420" y="1217191"/>
              <a:ext cx="4406472" cy="2300813"/>
            </a:xfrm>
            <a:custGeom>
              <a:avLst/>
              <a:gdLst/>
              <a:ahLst/>
              <a:cxnLst>
                <a:cxn ang="0">
                  <a:pos x="1558" y="337"/>
                </a:cxn>
                <a:cxn ang="0">
                  <a:pos x="1221" y="0"/>
                </a:cxn>
                <a:cxn ang="0">
                  <a:pos x="407" y="814"/>
                </a:cxn>
                <a:cxn ang="0">
                  <a:pos x="0" y="407"/>
                </a:cxn>
                <a:cxn ang="0">
                  <a:pos x="402" y="5"/>
                </a:cxn>
                <a:cxn ang="0">
                  <a:pos x="734" y="337"/>
                </a:cxn>
              </a:cxnLst>
              <a:rect l="0" t="0" r="r" b="b"/>
              <a:pathLst>
                <a:path w="1558" h="814">
                  <a:moveTo>
                    <a:pt x="1558" y="337"/>
                  </a:moveTo>
                  <a:lnTo>
                    <a:pt x="1221" y="0"/>
                  </a:lnTo>
                  <a:lnTo>
                    <a:pt x="407" y="814"/>
                  </a:lnTo>
                  <a:lnTo>
                    <a:pt x="0" y="407"/>
                  </a:lnTo>
                  <a:lnTo>
                    <a:pt x="402" y="5"/>
                  </a:lnTo>
                  <a:lnTo>
                    <a:pt x="734" y="337"/>
                  </a:lnTo>
                </a:path>
              </a:pathLst>
            </a:custGeom>
            <a:noFill/>
            <a:ln w="25400" cap="flat" cmpd="sng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114607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Rectangle 6"/>
            <p:cNvSpPr>
              <a:spLocks noChangeArrowheads="1"/>
            </p:cNvSpPr>
            <p:nvPr/>
          </p:nvSpPr>
          <p:spPr bwMode="auto">
            <a:xfrm rot="18900000">
              <a:off x="1723577" y="1817977"/>
              <a:ext cx="1104193" cy="1104192"/>
            </a:xfrm>
            <a:prstGeom prst="rect">
              <a:avLst/>
            </a:prstGeom>
            <a:solidFill>
              <a:schemeClr val="accent1"/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114607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Rectangle 7"/>
            <p:cNvSpPr>
              <a:spLocks noChangeArrowheads="1"/>
            </p:cNvSpPr>
            <p:nvPr/>
          </p:nvSpPr>
          <p:spPr bwMode="auto">
            <a:xfrm rot="18900000">
              <a:off x="4055751" y="1817977"/>
              <a:ext cx="1104192" cy="1104192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114607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auto">
            <a:xfrm rot="18900000">
              <a:off x="6366467" y="1817977"/>
              <a:ext cx="1104192" cy="1104192"/>
            </a:xfrm>
            <a:prstGeom prst="rect">
              <a:avLst/>
            </a:prstGeom>
            <a:solidFill>
              <a:schemeClr val="accent4"/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114607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 rot="18900000">
              <a:off x="2167565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114607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Rectangle 10"/>
            <p:cNvSpPr>
              <a:spLocks noChangeArrowheads="1"/>
            </p:cNvSpPr>
            <p:nvPr/>
          </p:nvSpPr>
          <p:spPr bwMode="auto">
            <a:xfrm rot="18900000">
              <a:off x="4499738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114607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Rectangle 11"/>
            <p:cNvSpPr>
              <a:spLocks noChangeArrowheads="1"/>
            </p:cNvSpPr>
            <p:nvPr/>
          </p:nvSpPr>
          <p:spPr bwMode="auto">
            <a:xfrm rot="18900000">
              <a:off x="6810454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1146070">
                <a:lnSpc>
                  <a:spcPct val="120000"/>
                </a:lnSpc>
                <a:defRPr/>
              </a:pPr>
              <a:endParaRPr lang="zh-CN" altLang="en-US" sz="1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Text Box 15"/>
            <p:cNvSpPr txBox="1">
              <a:spLocks noChangeArrowheads="1"/>
            </p:cNvSpPr>
            <p:nvPr/>
          </p:nvSpPr>
          <p:spPr bwMode="auto">
            <a:xfrm>
              <a:off x="2218696" y="1769718"/>
              <a:ext cx="79297" cy="18729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algn="ctr" defTabSz="1146070">
                <a:lnSpc>
                  <a:spcPct val="120000"/>
                </a:lnSpc>
                <a:defRPr/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37" name="Text Box 16"/>
            <p:cNvSpPr txBox="1">
              <a:spLocks noChangeArrowheads="1"/>
            </p:cNvSpPr>
            <p:nvPr/>
          </p:nvSpPr>
          <p:spPr bwMode="auto">
            <a:xfrm>
              <a:off x="4552517" y="1786760"/>
              <a:ext cx="79297" cy="18729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t" anchorCtr="0">
              <a:spAutoFit/>
            </a:bodyPr>
            <a:lstStyle>
              <a:defPPr>
                <a:defRPr lang="zh-CN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38" name="Text Box 17"/>
            <p:cNvSpPr txBox="1">
              <a:spLocks noChangeArrowheads="1"/>
            </p:cNvSpPr>
            <p:nvPr/>
          </p:nvSpPr>
          <p:spPr bwMode="auto">
            <a:xfrm>
              <a:off x="6869836" y="1769718"/>
              <a:ext cx="79297" cy="18729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sym typeface="Arial" panose="020B0604020202020204" pitchFamily="34" charset="0"/>
                </a:rPr>
                <a:t>3</a:t>
              </a:r>
            </a:p>
          </p:txBody>
        </p:sp>
        <p:sp>
          <p:nvSpPr>
            <p:cNvPr id="39" name="TextBox 11"/>
            <p:cNvSpPr txBox="1">
              <a:spLocks noChangeArrowheads="1"/>
            </p:cNvSpPr>
            <p:nvPr/>
          </p:nvSpPr>
          <p:spPr bwMode="auto">
            <a:xfrm flipH="1">
              <a:off x="1897609" y="2271669"/>
              <a:ext cx="713402" cy="392906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部门间协作流程长</a:t>
              </a:r>
            </a:p>
          </p:txBody>
        </p:sp>
        <p:sp>
          <p:nvSpPr>
            <p:cNvPr id="40" name="TextBox 11"/>
            <p:cNvSpPr txBox="1">
              <a:spLocks noChangeArrowheads="1"/>
            </p:cNvSpPr>
            <p:nvPr/>
          </p:nvSpPr>
          <p:spPr bwMode="auto">
            <a:xfrm flipH="1">
              <a:off x="4245583" y="2241697"/>
              <a:ext cx="724522" cy="392906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 lIns="0" tIns="0" rIns="0" bIns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电销任务繁多</a:t>
              </a:r>
            </a:p>
          </p:txBody>
        </p:sp>
        <p:sp>
          <p:nvSpPr>
            <p:cNvPr id="42" name="TextBox 11"/>
            <p:cNvSpPr txBox="1">
              <a:spLocks noChangeArrowheads="1"/>
            </p:cNvSpPr>
            <p:nvPr/>
          </p:nvSpPr>
          <p:spPr bwMode="auto">
            <a:xfrm flipH="1">
              <a:off x="6586287" y="2143504"/>
              <a:ext cx="725693" cy="392906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人效难以提升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63480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4" descr="图片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6322" y="291246"/>
            <a:ext cx="1325097" cy="40743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文本框 5"/>
          <p:cNvSpPr txBox="1"/>
          <p:nvPr/>
        </p:nvSpPr>
        <p:spPr>
          <a:xfrm>
            <a:off x="277817" y="242921"/>
            <a:ext cx="285911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2.2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电销运营门店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charset="-122"/>
            </a:endParaRPr>
          </a:p>
        </p:txBody>
      </p:sp>
      <p:sp>
        <p:nvSpPr>
          <p:cNvPr id="206" name="矩形 6"/>
          <p:cNvSpPr/>
          <p:nvPr/>
        </p:nvSpPr>
        <p:spPr>
          <a:xfrm>
            <a:off x="0" y="242921"/>
            <a:ext cx="138545" cy="520183"/>
          </a:xfrm>
          <a:prstGeom prst="rect">
            <a:avLst/>
          </a:prstGeom>
          <a:solidFill>
            <a:srgbClr val="FA324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7" name="Oval 117"/>
          <p:cNvSpPr/>
          <p:nvPr/>
        </p:nvSpPr>
        <p:spPr>
          <a:xfrm>
            <a:off x="789378" y="1047102"/>
            <a:ext cx="522023" cy="522021"/>
          </a:xfrm>
          <a:prstGeom prst="ellipse">
            <a:avLst/>
          </a:prstGeom>
          <a:solidFill>
            <a:srgbClr val="F23B48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6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8" name="Freeform 129"/>
          <p:cNvSpPr/>
          <p:nvPr/>
        </p:nvSpPr>
        <p:spPr>
          <a:xfrm>
            <a:off x="872810" y="1197595"/>
            <a:ext cx="361689" cy="185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800" y="9421"/>
                </a:moveTo>
                <a:cubicBezTo>
                  <a:pt x="18400" y="9421"/>
                  <a:pt x="18100" y="9651"/>
                  <a:pt x="17800" y="9881"/>
                </a:cubicBezTo>
                <a:cubicBezTo>
                  <a:pt x="17500" y="4366"/>
                  <a:pt x="15400" y="0"/>
                  <a:pt x="12900" y="0"/>
                </a:cubicBezTo>
                <a:cubicBezTo>
                  <a:pt x="12200" y="0"/>
                  <a:pt x="11600" y="230"/>
                  <a:pt x="11100" y="689"/>
                </a:cubicBezTo>
                <a:cubicBezTo>
                  <a:pt x="10900" y="919"/>
                  <a:pt x="10800" y="1149"/>
                  <a:pt x="10800" y="1379"/>
                </a:cubicBezTo>
                <a:cubicBezTo>
                  <a:pt x="10800" y="20911"/>
                  <a:pt x="10800" y="20911"/>
                  <a:pt x="10800" y="20911"/>
                </a:cubicBezTo>
                <a:cubicBezTo>
                  <a:pt x="10800" y="21370"/>
                  <a:pt x="11000" y="21600"/>
                  <a:pt x="11100" y="21600"/>
                </a:cubicBezTo>
                <a:cubicBezTo>
                  <a:pt x="11100" y="21600"/>
                  <a:pt x="18800" y="21600"/>
                  <a:pt x="18800" y="21600"/>
                </a:cubicBezTo>
                <a:cubicBezTo>
                  <a:pt x="20400" y="21600"/>
                  <a:pt x="21600" y="18843"/>
                  <a:pt x="21600" y="15626"/>
                </a:cubicBezTo>
                <a:cubicBezTo>
                  <a:pt x="21600" y="12179"/>
                  <a:pt x="20400" y="9421"/>
                  <a:pt x="18800" y="9421"/>
                </a:cubicBezTo>
                <a:close/>
                <a:moveTo>
                  <a:pt x="8500" y="21600"/>
                </a:moveTo>
                <a:cubicBezTo>
                  <a:pt x="9100" y="21600"/>
                  <a:pt x="9100" y="21600"/>
                  <a:pt x="9100" y="21600"/>
                </a:cubicBezTo>
                <a:cubicBezTo>
                  <a:pt x="9500" y="10800"/>
                  <a:pt x="9500" y="10800"/>
                  <a:pt x="9500" y="10800"/>
                </a:cubicBezTo>
                <a:cubicBezTo>
                  <a:pt x="9100" y="0"/>
                  <a:pt x="9100" y="0"/>
                  <a:pt x="9100" y="0"/>
                </a:cubicBezTo>
                <a:cubicBezTo>
                  <a:pt x="8500" y="0"/>
                  <a:pt x="8500" y="0"/>
                  <a:pt x="8500" y="0"/>
                </a:cubicBezTo>
                <a:cubicBezTo>
                  <a:pt x="8100" y="10800"/>
                  <a:pt x="8100" y="10800"/>
                  <a:pt x="8100" y="10800"/>
                </a:cubicBezTo>
                <a:lnTo>
                  <a:pt x="8500" y="21600"/>
                </a:lnTo>
                <a:close/>
                <a:moveTo>
                  <a:pt x="6400" y="21600"/>
                </a:moveTo>
                <a:cubicBezTo>
                  <a:pt x="5800" y="21600"/>
                  <a:pt x="5800" y="21600"/>
                  <a:pt x="5800" y="21600"/>
                </a:cubicBezTo>
                <a:cubicBezTo>
                  <a:pt x="5400" y="13787"/>
                  <a:pt x="5400" y="13787"/>
                  <a:pt x="5400" y="13787"/>
                </a:cubicBezTo>
                <a:cubicBezTo>
                  <a:pt x="5800" y="6204"/>
                  <a:pt x="5800" y="6204"/>
                  <a:pt x="5800" y="6204"/>
                </a:cubicBezTo>
                <a:cubicBezTo>
                  <a:pt x="6400" y="6204"/>
                  <a:pt x="6400" y="6204"/>
                  <a:pt x="6400" y="6204"/>
                </a:cubicBezTo>
                <a:cubicBezTo>
                  <a:pt x="6800" y="14017"/>
                  <a:pt x="6800" y="14017"/>
                  <a:pt x="6800" y="14017"/>
                </a:cubicBezTo>
                <a:lnTo>
                  <a:pt x="6400" y="21600"/>
                </a:lnTo>
                <a:close/>
                <a:moveTo>
                  <a:pt x="3100" y="21600"/>
                </a:moveTo>
                <a:cubicBezTo>
                  <a:pt x="3700" y="21600"/>
                  <a:pt x="3700" y="21600"/>
                  <a:pt x="3700" y="21600"/>
                </a:cubicBezTo>
                <a:cubicBezTo>
                  <a:pt x="4100" y="15396"/>
                  <a:pt x="4100" y="15396"/>
                  <a:pt x="4100" y="15396"/>
                </a:cubicBezTo>
                <a:cubicBezTo>
                  <a:pt x="3700" y="9191"/>
                  <a:pt x="3700" y="9191"/>
                  <a:pt x="3700" y="9191"/>
                </a:cubicBezTo>
                <a:cubicBezTo>
                  <a:pt x="3100" y="9191"/>
                  <a:pt x="3100" y="9191"/>
                  <a:pt x="3100" y="9191"/>
                </a:cubicBezTo>
                <a:cubicBezTo>
                  <a:pt x="2700" y="15396"/>
                  <a:pt x="2700" y="15396"/>
                  <a:pt x="2700" y="15396"/>
                </a:cubicBezTo>
                <a:lnTo>
                  <a:pt x="3100" y="21600"/>
                </a:lnTo>
                <a:close/>
                <a:moveTo>
                  <a:pt x="400" y="18613"/>
                </a:moveTo>
                <a:cubicBezTo>
                  <a:pt x="1000" y="18613"/>
                  <a:pt x="1000" y="18613"/>
                  <a:pt x="1000" y="18613"/>
                </a:cubicBezTo>
                <a:cubicBezTo>
                  <a:pt x="1400" y="15396"/>
                  <a:pt x="1400" y="15396"/>
                  <a:pt x="1400" y="15396"/>
                </a:cubicBezTo>
                <a:cubicBezTo>
                  <a:pt x="1000" y="12409"/>
                  <a:pt x="1000" y="12409"/>
                  <a:pt x="1000" y="12409"/>
                </a:cubicBezTo>
                <a:cubicBezTo>
                  <a:pt x="400" y="12409"/>
                  <a:pt x="400" y="12409"/>
                  <a:pt x="400" y="12409"/>
                </a:cubicBezTo>
                <a:cubicBezTo>
                  <a:pt x="0" y="15396"/>
                  <a:pt x="0" y="15396"/>
                  <a:pt x="0" y="15396"/>
                </a:cubicBezTo>
                <a:lnTo>
                  <a:pt x="400" y="186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Text Placeholder 33"/>
          <p:cNvSpPr txBox="1"/>
          <p:nvPr/>
        </p:nvSpPr>
        <p:spPr>
          <a:xfrm>
            <a:off x="1469526" y="1143619"/>
            <a:ext cx="4421475" cy="306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defTabSz="685800">
              <a:lnSpc>
                <a:spcPct val="130000"/>
              </a:lnSpc>
              <a:defRPr sz="17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r>
              <a:rPr lang="zh-CN" altLang="en-US" dirty="0"/>
              <a:t>如何解决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当前业务存在的问题呢？  对症下药</a:t>
            </a:r>
            <a:endParaRPr lang="zh-CN" altLang="en-US" dirty="0"/>
          </a:p>
        </p:txBody>
      </p:sp>
      <p:sp>
        <p:nvSpPr>
          <p:cNvPr id="210" name="Text Placeholder 33"/>
          <p:cNvSpPr txBox="1"/>
          <p:nvPr/>
        </p:nvSpPr>
        <p:spPr>
          <a:xfrm>
            <a:off x="789378" y="2497019"/>
            <a:ext cx="6903439" cy="193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140368" indent="-140368" defTabSz="685800">
              <a:lnSpc>
                <a:spcPct val="90000"/>
              </a:lnSpc>
              <a:spcBef>
                <a:spcPts val="700"/>
              </a:spcBef>
              <a:buSzPct val="100000"/>
              <a:buChar char="•"/>
              <a:defRPr sz="1400" b="1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</p:txBody>
      </p:sp>
      <p:sp>
        <p:nvSpPr>
          <p:cNvPr id="17" name="Text Placeholder 33">
            <a:extLst>
              <a:ext uri="{FF2B5EF4-FFF2-40B4-BE49-F238E27FC236}">
                <a16:creationId xmlns:a16="http://schemas.microsoft.com/office/drawing/2014/main" xmlns="" id="{A9DFF075-D729-B040-88A7-04A21B4A42AB}"/>
              </a:ext>
            </a:extLst>
          </p:cNvPr>
          <p:cNvSpPr txBox="1"/>
          <p:nvPr/>
        </p:nvSpPr>
        <p:spPr>
          <a:xfrm>
            <a:off x="1700900" y="1986705"/>
            <a:ext cx="8516988" cy="369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问题：部门间协作流程长</a:t>
            </a:r>
            <a:endParaRPr kumimoji="1"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如何让运营与主管能跳出当前流程，去掉非必要的中间过程。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-----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主管</a:t>
            </a:r>
            <a:r>
              <a:rPr kumimoji="1" lang="en-US" altLang="zh-CN" sz="16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运营直接触达门店</a:t>
            </a:r>
            <a:endParaRPr kumimoji="1" lang="en-US" altLang="zh-CN" sz="16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问题：电销任务繁多、人效无法再度提升</a:t>
            </a:r>
            <a:endParaRPr kumimoji="1"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其实就是说明人力有穷时，光靠人力我们有时很难达到目标，这时我们需要转变思路。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我们需要提供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更好的工具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去赋能电销，去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提升电销单兵能力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600" dirty="0">
                <a:solidFill>
                  <a:schemeClr val="bg1">
                    <a:lumMod val="1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比如电销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一对一</a:t>
            </a:r>
            <a:r>
              <a:rPr kumimoji="1" lang="zh-CN" altLang="en-US" sz="1600" dirty="0">
                <a:solidFill>
                  <a:schemeClr val="bg1">
                    <a:lumMod val="1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触达门店的方式转变成</a:t>
            </a:r>
            <a:r>
              <a:rPr kumimoji="1" lang="zh-CN" altLang="en-US" sz="16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一对多</a:t>
            </a:r>
            <a:r>
              <a:rPr kumimoji="1" lang="zh-CN" altLang="en-US" sz="1600" dirty="0">
                <a:solidFill>
                  <a:schemeClr val="bg1">
                    <a:lumMod val="1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的方式去触达门店</a:t>
            </a:r>
            <a:endParaRPr kumimoji="1" lang="en-US" altLang="zh-CN" sz="1600" dirty="0">
              <a:solidFill>
                <a:schemeClr val="bg1">
                  <a:lumMod val="1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6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6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现在市场上有能满足需求的产品吗？</a:t>
            </a:r>
            <a:r>
              <a:rPr kumimoji="1" lang="en-US" altLang="zh-CN" sz="1600" b="1" dirty="0">
                <a:latin typeface="Microsoft YaHei" charset="-122"/>
                <a:ea typeface="Microsoft YaHei" charset="-122"/>
                <a:cs typeface="Microsoft YaHei" charset="-122"/>
              </a:rPr>
              <a:t>-----</a:t>
            </a:r>
            <a:r>
              <a:rPr kumimoji="1" lang="zh-CN" altLang="en-US" sz="1600" b="1" dirty="0">
                <a:latin typeface="Microsoft YaHei" charset="-122"/>
                <a:ea typeface="Microsoft YaHei" charset="-122"/>
                <a:cs typeface="Microsoft YaHei" charset="-122"/>
              </a:rPr>
              <a:t> 涂色，企业微信（群控项目）</a:t>
            </a:r>
            <a:endParaRPr kumimoji="1" lang="en-US" altLang="zh-CN" sz="16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171749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2F2F2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DengXian"/>
        <a:ea typeface="DengXian"/>
        <a:cs typeface="DengXia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12940</TotalTime>
  <Words>1821</Words>
  <Application>Microsoft Office PowerPoint</Application>
  <PresentationFormat>自定义</PresentationFormat>
  <Paragraphs>268</Paragraphs>
  <Slides>37</Slides>
  <Notes>20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tao.zheng8833</cp:lastModifiedBy>
  <cp:revision>809</cp:revision>
  <dcterms:modified xsi:type="dcterms:W3CDTF">2023-02-01T07:01:44Z</dcterms:modified>
</cp:coreProperties>
</file>